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harts/chart1.xml" ContentType="application/vnd.openxmlformats-officedocument.drawingml.chart+xml"/>
  <Override PartName="/ppt/charts/chart2.xml" ContentType="application/vnd.openxmlformats-officedocument.drawingml.chart+xml"/>
  <Override PartName="/ppt/charts/chart3.xml" ContentType="application/vnd.openxmlformats-officedocument.drawingml.chart+xml"/>
  <Override PartName="/ppt/notesSlides/notesSlide1.xml" ContentType="application/vnd.openxmlformats-officedocument.presentationml.notesSlide+xml"/>
  <Override PartName="/ppt/charts/chart4.xml" ContentType="application/vnd.openxmlformats-officedocument.drawingml.chart+xml"/>
  <Override PartName="/ppt/theme/themeOverride1.xml" ContentType="application/vnd.openxmlformats-officedocument.themeOverride+xml"/>
  <Override PartName="/ppt/charts/chart5.xml" ContentType="application/vnd.openxmlformats-officedocument.drawingml.chart+xml"/>
  <Override PartName="/ppt/charts/chart6.xml" ContentType="application/vnd.openxmlformats-officedocument.drawingml.chart+xml"/>
  <Override PartName="/ppt/charts/chart7.xml" ContentType="application/vnd.openxmlformats-officedocument.drawingml.chart+xml"/>
  <Override PartName="/ppt/charts/chart8.xml" ContentType="application/vnd.openxmlformats-officedocument.drawingml.chart+xml"/>
  <Override PartName="/ppt/charts/chart9.xml" ContentType="application/vnd.openxmlformats-officedocument.drawingml.chart+xml"/>
  <Override PartName="/ppt/charts/chart10.xml" ContentType="application/vnd.openxmlformats-officedocument.drawingml.chart+xml"/>
  <Override PartName="/ppt/charts/chart11.xml" ContentType="application/vnd.openxmlformats-officedocument.drawingml.chart+xml"/>
  <Override PartName="/ppt/charts/chart12.xml" ContentType="application/vnd.openxmlformats-officedocument.drawingml.chart+xml"/>
  <Override PartName="/ppt/charts/chart13.xml" ContentType="application/vnd.openxmlformats-officedocument.drawingml.chart+xml"/>
  <Override PartName="/ppt/charts/chart14.xml" ContentType="application/vnd.openxmlformats-officedocument.drawingml.chart+xml"/>
  <Override PartName="/ppt/charts/chart15.xml" ContentType="application/vnd.openxmlformats-officedocument.drawingml.char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3"/>
  </p:notesMasterIdLst>
  <p:handoutMasterIdLst>
    <p:handoutMasterId r:id="rId44"/>
  </p:handoutMasterIdLst>
  <p:sldIdLst>
    <p:sldId id="258" r:id="rId2"/>
    <p:sldId id="323" r:id="rId3"/>
    <p:sldId id="324" r:id="rId4"/>
    <p:sldId id="325" r:id="rId5"/>
    <p:sldId id="326" r:id="rId6"/>
    <p:sldId id="327" r:id="rId7"/>
    <p:sldId id="328" r:id="rId8"/>
    <p:sldId id="329" r:id="rId9"/>
    <p:sldId id="330" r:id="rId10"/>
    <p:sldId id="331" r:id="rId11"/>
    <p:sldId id="306" r:id="rId12"/>
    <p:sldId id="332" r:id="rId13"/>
    <p:sldId id="336" r:id="rId14"/>
    <p:sldId id="337" r:id="rId15"/>
    <p:sldId id="334" r:id="rId16"/>
    <p:sldId id="335" r:id="rId17"/>
    <p:sldId id="356" r:id="rId18"/>
    <p:sldId id="267" r:id="rId19"/>
    <p:sldId id="333" r:id="rId20"/>
    <p:sldId id="357" r:id="rId21"/>
    <p:sldId id="264" r:id="rId22"/>
    <p:sldId id="338" r:id="rId23"/>
    <p:sldId id="339" r:id="rId24"/>
    <p:sldId id="301" r:id="rId25"/>
    <p:sldId id="302" r:id="rId26"/>
    <p:sldId id="358" r:id="rId27"/>
    <p:sldId id="340" r:id="rId28"/>
    <p:sldId id="345" r:id="rId29"/>
    <p:sldId id="344" r:id="rId30"/>
    <p:sldId id="342" r:id="rId31"/>
    <p:sldId id="347" r:id="rId32"/>
    <p:sldId id="346" r:id="rId33"/>
    <p:sldId id="348" r:id="rId34"/>
    <p:sldId id="349" r:id="rId35"/>
    <p:sldId id="350" r:id="rId36"/>
    <p:sldId id="351" r:id="rId37"/>
    <p:sldId id="352" r:id="rId38"/>
    <p:sldId id="303" r:id="rId39"/>
    <p:sldId id="354" r:id="rId40"/>
    <p:sldId id="355" r:id="rId41"/>
    <p:sldId id="304" r:id="rId42"/>
  </p:sldIdLst>
  <p:sldSz cx="9144000" cy="6858000" type="screen4x3"/>
  <p:notesSz cx="6797675" cy="987425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 uri="{2D200454-40CA-4A62-9FC3-DE9A4176ACB9}">
      <p15:notesGuideLst xmlns="" xmlns:p15="http://schemas.microsoft.com/office/powerpoint/2012/main">
        <p15:guide id="1" orient="horz" pos="3110">
          <p15:clr>
            <a:srgbClr val="A4A3A4"/>
          </p15:clr>
        </p15:guide>
        <p15:guide id="2" pos="214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6666"/>
    <a:srgbClr val="009999"/>
    <a:srgbClr val="CC0000"/>
    <a:srgbClr val="01FFBC"/>
    <a:srgbClr val="00CC99"/>
    <a:srgbClr val="99FF66"/>
    <a:srgbClr val="7ABC32"/>
    <a:srgbClr val="CC33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297" autoAdjust="0"/>
    <p:restoredTop sz="94494" autoAdjust="0"/>
  </p:normalViewPr>
  <p:slideViewPr>
    <p:cSldViewPr>
      <p:cViewPr>
        <p:scale>
          <a:sx n="100" d="100"/>
          <a:sy n="100" d="100"/>
        </p:scale>
        <p:origin x="-1068" y="-114"/>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notesViewPr>
    <p:cSldViewPr>
      <p:cViewPr varScale="1">
        <p:scale>
          <a:sx n="52" d="100"/>
          <a:sy n="52" d="100"/>
        </p:scale>
        <p:origin x="-2892" y="-108"/>
      </p:cViewPr>
      <p:guideLst>
        <p:guide orient="horz" pos="3110"/>
        <p:guide pos="2141"/>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notesMaster" Target="notesMasters/notesMaster1.xml"/><Relationship Id="rId48"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_rels/chart10.xml.rels><?xml version="1.0" encoding="UTF-8" standalone="yes"?>
<Relationships xmlns="http://schemas.openxmlformats.org/package/2006/relationships"><Relationship Id="rId1" Type="http://schemas.openxmlformats.org/officeDocument/2006/relationships/oleObject" Target="file:///C:\Users\mmaghlakelidze\Desktop\2017%20analizi\&#4321;&#4304;&#4327;&#4317;&#4309;&#4308;&#4314;&#4311;&#4304;&#4317;&#4321;%20&#4321;&#4322;&#4304;&#4322;&#4312;&#4321;&#4322;&#4312;&#4313;&#4304;%20&#4306;&#4320;&#4304;&#4324;&#4312;&#4313;&#4308;&#4305;&#4312;&#4311;%2026-01-2017_fin.xlsx" TargetMode="External"/></Relationships>
</file>

<file path=ppt/charts/_rels/chart11.xml.rels><?xml version="1.0" encoding="UTF-8" standalone="yes"?>
<Relationships xmlns="http://schemas.openxmlformats.org/package/2006/relationships"><Relationship Id="rId1" Type="http://schemas.openxmlformats.org/officeDocument/2006/relationships/oleObject" Target="file:///C:\Users\mmaghlakelidze\Desktop\2017%20analizi\&#4321;&#4304;&#4327;&#4317;&#4309;&#4308;&#4314;&#4311;&#4304;&#4317;&#4321;%20&#4321;&#4322;&#4304;&#4322;&#4312;&#4321;&#4322;&#4312;&#4313;&#4304;%20&#4306;&#4320;&#4304;&#4324;&#4312;&#4313;&#4308;&#4305;&#4312;&#4311;%2026-01-2017_fin.xlsx" TargetMode="External"/></Relationships>
</file>

<file path=ppt/charts/_rels/chart12.xml.rels><?xml version="1.0" encoding="UTF-8" standalone="yes"?>
<Relationships xmlns="http://schemas.openxmlformats.org/package/2006/relationships"><Relationship Id="rId1" Type="http://schemas.openxmlformats.org/officeDocument/2006/relationships/oleObject" Target="file:///C:\Users\mmaghlakelidze\Desktop\2017%20analizi\&#4321;&#4304;&#4327;&#4317;&#4309;&#4308;&#4314;&#4311;&#4304;&#4317;&#4321;%20&#4321;&#4322;&#4304;&#4322;&#4312;&#4321;&#4322;&#4312;&#4313;&#4304;%20&#4306;&#4320;&#4304;&#4324;&#4312;&#4313;&#4308;&#4305;&#4312;&#4311;%2026-01-2017_fin.xlsx" TargetMode="External"/></Relationships>
</file>

<file path=ppt/charts/_rels/chart13.xml.rels><?xml version="1.0" encoding="UTF-8" standalone="yes"?>
<Relationships xmlns="http://schemas.openxmlformats.org/package/2006/relationships"><Relationship Id="rId1" Type="http://schemas.openxmlformats.org/officeDocument/2006/relationships/oleObject" Target="Chart%20in%20Microsoft%20PowerPoint" TargetMode="External"/></Relationships>
</file>

<file path=ppt/charts/_rels/chart14.xml.rels><?xml version="1.0" encoding="UTF-8" standalone="yes"?>
<Relationships xmlns="http://schemas.openxmlformats.org/package/2006/relationships"><Relationship Id="rId1" Type="http://schemas.openxmlformats.org/officeDocument/2006/relationships/oleObject" Target="file:///C:\Users\mmaghlakelidze\Desktop\2017%20analizi\&#4321;&#4304;&#4327;&#4317;&#4309;&#4308;&#4314;&#4311;&#4304;&#4317;&#4321;%20&#4321;&#4322;&#4304;&#4322;&#4312;&#4321;&#4322;&#4312;&#4313;&#4304;%20&#4306;&#4320;&#4304;&#4324;&#4312;&#4313;&#4308;&#4305;&#4312;&#4311;%2026-01-2017_fin.xlsx" TargetMode="External"/></Relationships>
</file>

<file path=ppt/charts/_rels/chart15.xml.rels><?xml version="1.0" encoding="UTF-8" standalone="yes"?>
<Relationships xmlns="http://schemas.openxmlformats.org/package/2006/relationships"><Relationship Id="rId1" Type="http://schemas.openxmlformats.org/officeDocument/2006/relationships/oleObject" Target="file:///C:\Users\mmaghlakelidze\AppData\Local\Temp\2016%20&#4321;&#4304;&#4327;&#4317;&#4309;&#4308;&#4314;&#4311;&#4304;&#4317;%20&#4335;&#4304;&#4316;&#4307;&#4304;&#4330;&#4309;&#4304;%20&#4313;&#4317;&#4315;&#4318;&#4317;&#4316;&#4308;&#4316;&#4322;&#4308;&#4305;&#4312;&#4321;%20&#4315;&#4312;&#4334;&#4308;&#4307;&#4309;&#4312;&#4311;.xlsx" TargetMode="External"/></Relationships>
</file>

<file path=ppt/charts/_rels/chart2.xml.rels><?xml version="1.0" encoding="UTF-8" standalone="yes"?>
<Relationships xmlns="http://schemas.openxmlformats.org/package/2006/relationships"><Relationship Id="rId1" Type="http://schemas.openxmlformats.org/officeDocument/2006/relationships/oleObject" Target="file:///C:\Users\mmaghlakelidze\Desktop\2013%20-2016%20&#4321;&#4304;&#4327;&#4317;&#4309;&#4308;&#4314;&#4311;&#4304;&#4317;%20&#4335;&#4304;&#4316;&#4307;&#4304;&#4330;&#4309;&#4304;%20&#4313;&#4317;&#4315;&#4318;&#4317;&#4316;&#4308;&#4316;&#4322;&#4308;&#4305;&#4312;&#4321;%20&#4315;&#4312;&#4334;&#4308;&#4307;&#4309;&#4312;&#4311;.xlsx" TargetMode="External"/></Relationships>
</file>

<file path=ppt/charts/_rels/chart3.xml.rels><?xml version="1.0" encoding="UTF-8" standalone="yes"?>
<Relationships xmlns="http://schemas.openxmlformats.org/package/2006/relationships"><Relationship Id="rId1" Type="http://schemas.openxmlformats.org/officeDocument/2006/relationships/package" Target="../embeddings/Microsoft_Excel_Worksheet2.xlsx"/></Relationships>
</file>

<file path=ppt/charts/_rels/chart4.xml.rels><?xml version="1.0" encoding="UTF-8" standalone="yes"?>
<Relationships xmlns="http://schemas.openxmlformats.org/package/2006/relationships"><Relationship Id="rId2" Type="http://schemas.openxmlformats.org/officeDocument/2006/relationships/oleObject" Target="file:///C:\Users\thomsons\Documents\Countries\Georgia\Briefing%202016\GEO%20stats%20for%202016%20UHC%20briefing.xlsx" TargetMode="External"/><Relationship Id="rId1" Type="http://schemas.openxmlformats.org/officeDocument/2006/relationships/themeOverride" Target="../theme/themeOverride1.xml"/></Relationships>
</file>

<file path=ppt/charts/_rels/chart5.xml.rels><?xml version="1.0" encoding="UTF-8" standalone="yes"?>
<Relationships xmlns="http://schemas.openxmlformats.org/package/2006/relationships"><Relationship Id="rId1" Type="http://schemas.openxmlformats.org/officeDocument/2006/relationships/package" Target="../embeddings/Microsoft_Excel_Worksheet3.xlsx"/></Relationships>
</file>

<file path=ppt/charts/_rels/chart6.xml.rels><?xml version="1.0" encoding="UTF-8" standalone="yes"?>
<Relationships xmlns="http://schemas.openxmlformats.org/package/2006/relationships"><Relationship Id="rId1" Type="http://schemas.openxmlformats.org/officeDocument/2006/relationships/package" Target="../embeddings/Microsoft_Excel_Worksheet4.xlsx"/></Relationships>
</file>

<file path=ppt/charts/_rels/chart7.xml.rels><?xml version="1.0" encoding="UTF-8" standalone="yes"?>
<Relationships xmlns="http://schemas.openxmlformats.org/package/2006/relationships"><Relationship Id="rId1" Type="http://schemas.openxmlformats.org/officeDocument/2006/relationships/package" Target="../embeddings/Microsoft_Excel_Worksheet5.xlsx"/></Relationships>
</file>

<file path=ppt/charts/_rels/chart8.xml.rels><?xml version="1.0" encoding="UTF-8" standalone="yes"?>
<Relationships xmlns="http://schemas.openxmlformats.org/package/2006/relationships"><Relationship Id="rId1" Type="http://schemas.openxmlformats.org/officeDocument/2006/relationships/package" Target="../embeddings/Microsoft_Excel_Worksheet6.xlsx"/></Relationships>
</file>

<file path=ppt/charts/_rels/chart9.xml.rels><?xml version="1.0" encoding="UTF-8" standalone="yes"?>
<Relationships xmlns="http://schemas.openxmlformats.org/package/2006/relationships"><Relationship Id="rId1" Type="http://schemas.openxmlformats.org/officeDocument/2006/relationships/oleObject" Target="file:///C:\Users\mmaghlakelidze\Desktop\2017%20analizi\&#4321;&#4304;&#4327;&#4317;&#4309;&#4308;&#4314;&#4311;&#4304;&#4317;&#4321;%20&#4321;&#4322;&#4304;&#4322;&#4312;&#4321;&#4322;&#4312;&#4313;&#4304;%20&#4306;&#4320;&#4304;&#4324;&#4312;&#4313;&#4308;&#4305;&#4312;&#4311;%2026-01-2017_fin.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7.8778143852995072E-2"/>
          <c:y val="0.11637193273881763"/>
          <c:w val="0.81728647958960743"/>
          <c:h val="0.79149856390647966"/>
        </c:manualLayout>
      </c:layout>
      <c:pieChart>
        <c:varyColors val="1"/>
        <c:ser>
          <c:idx val="0"/>
          <c:order val="0"/>
          <c:explosion val="8"/>
          <c:dPt>
            <c:idx val="6"/>
            <c:bubble3D val="0"/>
          </c:dPt>
          <c:dLbls>
            <c:dLbl>
              <c:idx val="3"/>
              <c:layout>
                <c:manualLayout>
                  <c:x val="-4.4196361048089328E-2"/>
                  <c:y val="7.0849876159846212E-2"/>
                </c:manualLayout>
              </c:layout>
              <c:dLblPos val="bestFit"/>
              <c:showLegendKey val="1"/>
              <c:showVal val="0"/>
              <c:showCatName val="1"/>
              <c:showSerName val="0"/>
              <c:showPercent val="1"/>
              <c:showBubbleSize val="0"/>
              <c:extLst>
                <c:ext xmlns:c15="http://schemas.microsoft.com/office/drawing/2012/chart" uri="{CE6537A1-D6FC-4f65-9D91-7224C49458BB}">
                  <c15:layout/>
                </c:ext>
              </c:extLst>
            </c:dLbl>
            <c:dLbl>
              <c:idx val="4"/>
              <c:layout>
                <c:manualLayout>
                  <c:x val="-1.9032763912985454E-3"/>
                  <c:y val="3.6925067465158404E-2"/>
                </c:manualLayout>
              </c:layout>
              <c:dLblPos val="bestFit"/>
              <c:showLegendKey val="1"/>
              <c:showVal val="0"/>
              <c:showCatName val="1"/>
              <c:showSerName val="0"/>
              <c:showPercent val="1"/>
              <c:showBubbleSize val="0"/>
              <c:extLst>
                <c:ext xmlns:c15="http://schemas.microsoft.com/office/drawing/2012/chart" uri="{CE6537A1-D6FC-4f65-9D91-7224C49458BB}">
                  <c15:layout/>
                </c:ext>
              </c:extLst>
            </c:dLbl>
            <c:dLbl>
              <c:idx val="6"/>
              <c:layout>
                <c:manualLayout>
                  <c:x val="0.10208044174562926"/>
                  <c:y val="2.3474178403755869E-3"/>
                </c:manualLayout>
              </c:layout>
              <c:dLblPos val="bestFit"/>
              <c:showLegendKey val="1"/>
              <c:showVal val="0"/>
              <c:showCatName val="1"/>
              <c:showSerName val="0"/>
              <c:showPercent val="1"/>
              <c:showBubbleSize val="0"/>
              <c:extLst>
                <c:ext xmlns:c15="http://schemas.microsoft.com/office/drawing/2012/chart" uri="{CE6537A1-D6FC-4f65-9D91-7224C49458BB}">
                  <c15:layout/>
                </c:ext>
              </c:extLst>
            </c:dLbl>
            <c:numFmt formatCode="0.00%" sourceLinked="0"/>
            <c:spPr>
              <a:noFill/>
              <a:ln>
                <a:noFill/>
              </a:ln>
              <a:effectLst/>
            </c:spPr>
            <c:txPr>
              <a:bodyPr/>
              <a:lstStyle/>
              <a:p>
                <a:pPr>
                  <a:defRPr sz="800" b="1"/>
                </a:pPr>
                <a:endParaRPr lang="en-US"/>
              </a:p>
            </c:txPr>
            <c:dLblPos val="bestFit"/>
            <c:showLegendKey val="1"/>
            <c:showVal val="0"/>
            <c:showCatName val="1"/>
            <c:showSerName val="0"/>
            <c:showPercent val="1"/>
            <c:showBubbleSize val="0"/>
            <c:showLeaderLines val="1"/>
            <c:extLst>
              <c:ext xmlns:c15="http://schemas.microsoft.com/office/drawing/2012/chart" uri="{CE6537A1-D6FC-4f65-9D91-7224C49458BB}">
                <c15:layout/>
              </c:ext>
            </c:extLst>
          </c:dLbls>
          <c:cat>
            <c:strRef>
              <c:f>Sheet2!$A$21:$A$27</c:f>
              <c:strCache>
                <c:ptCount val="7"/>
                <c:pt idx="0">
                  <c:v>გადაუდებელი ამბულატორიული მომსახურება</c:v>
                </c:pt>
                <c:pt idx="1">
                  <c:v>იმუნიზაცია</c:v>
                </c:pt>
                <c:pt idx="2">
                  <c:v>გადაუდებელი სტაციონარული მომსახურება</c:v>
                </c:pt>
                <c:pt idx="3">
                  <c:v>გეგმიური ქირურგიული მომსახურება (გარდა კარდიოქირურგიის)</c:v>
                </c:pt>
                <c:pt idx="4">
                  <c:v>კარდიოქირურგია</c:v>
                </c:pt>
                <c:pt idx="5">
                  <c:v>მშობიარობა და საკეისრო კვეთა</c:v>
                </c:pt>
                <c:pt idx="6">
                  <c:v>ქიმიო, ჰორმონო და სხივური თერაპია</c:v>
                </c:pt>
              </c:strCache>
            </c:strRef>
          </c:cat>
          <c:val>
            <c:numRef>
              <c:f>Sheet2!$B$21:$B$27</c:f>
              <c:numCache>
                <c:formatCode>General</c:formatCode>
                <c:ptCount val="7"/>
                <c:pt idx="0">
                  <c:v>1218083</c:v>
                </c:pt>
                <c:pt idx="1">
                  <c:v>408285</c:v>
                </c:pt>
                <c:pt idx="2">
                  <c:v>552366</c:v>
                </c:pt>
                <c:pt idx="3">
                  <c:v>239401</c:v>
                </c:pt>
                <c:pt idx="4">
                  <c:v>8287</c:v>
                </c:pt>
                <c:pt idx="5">
                  <c:v>136935</c:v>
                </c:pt>
                <c:pt idx="6">
                  <c:v>100682</c:v>
                </c:pt>
              </c:numCache>
            </c:numRef>
          </c:val>
        </c:ser>
        <c:dLbls>
          <c:showLegendKey val="0"/>
          <c:showVal val="0"/>
          <c:showCatName val="0"/>
          <c:showSerName val="0"/>
          <c:showPercent val="0"/>
          <c:showBubbleSize val="0"/>
          <c:showLeaderLines val="1"/>
        </c:dLbls>
        <c:firstSliceAng val="0"/>
      </c:pieChart>
    </c:plotArea>
    <c:plotVisOnly val="1"/>
    <c:dispBlanksAs val="gap"/>
    <c:showDLblsOverMax val="0"/>
  </c:chart>
  <c:externalData r:id="rId1">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layout/>
      <c:overlay val="0"/>
      <c:spPr>
        <a:noFill/>
        <a:ln>
          <a:noFill/>
        </a:ln>
        <a:effectLst/>
      </c:spPr>
      <c:txPr>
        <a:bodyPr rot="0" spcFirstLastPara="1" vertOverflow="ellipsis" vert="horz" wrap="square" anchor="ctr" anchorCtr="1"/>
        <a:lstStyle/>
        <a:p>
          <a:pPr>
            <a:defRPr sz="1600" b="1" i="0" u="none" strike="noStrike" kern="1200" baseline="0">
              <a:solidFill>
                <a:schemeClr val="tx1">
                  <a:lumMod val="65000"/>
                  <a:lumOff val="35000"/>
                </a:schemeClr>
              </a:solidFill>
              <a:latin typeface="+mn-lt"/>
              <a:ea typeface="+mn-ea"/>
              <a:cs typeface="+mn-cs"/>
            </a:defRPr>
          </a:pPr>
          <a:endParaRPr lang="en-US"/>
        </a:p>
      </c:txPr>
    </c:title>
    <c:autoTitleDeleted val="0"/>
    <c:plotArea>
      <c:layout>
        <c:manualLayout>
          <c:layoutTarget val="inner"/>
          <c:xMode val="edge"/>
          <c:yMode val="edge"/>
          <c:x val="1.9411307492142881E-2"/>
          <c:y val="0.16849230769230769"/>
          <c:w val="0.97486623184977417"/>
          <c:h val="0.73633531193216228"/>
        </c:manualLayout>
      </c:layout>
      <c:lineChart>
        <c:grouping val="standard"/>
        <c:varyColors val="0"/>
        <c:ser>
          <c:idx val="0"/>
          <c:order val="0"/>
          <c:tx>
            <c:strRef>
              <c:f>'შემთხვევის საშუალო ღირებულება'!$C$4</c:f>
              <c:strCache>
                <c:ptCount val="1"/>
                <c:pt idx="0">
                  <c:v>შემთხვევის საშუალო ღირებულება</c:v>
                </c:pt>
              </c:strCache>
            </c:strRef>
          </c:tx>
          <c:spPr>
            <a:ln w="34925" cap="rnd">
              <a:solidFill>
                <a:schemeClr val="accent1"/>
              </a:solidFill>
              <a:round/>
            </a:ln>
            <a:effectLst>
              <a:outerShdw blurRad="57150" dist="19050" dir="5400000" algn="ctr" rotWithShape="0">
                <a:srgbClr val="000000">
                  <a:alpha val="63000"/>
                </a:srgbClr>
              </a:outerShdw>
            </a:effectLst>
          </c:spPr>
          <c:marker>
            <c:symbol val="none"/>
          </c:marker>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'შემთხვევის საშუალო ღირებულება'!$D$3:$AA$3</c:f>
              <c:strCache>
                <c:ptCount val="24"/>
                <c:pt idx="0">
                  <c:v>2015-01</c:v>
                </c:pt>
                <c:pt idx="1">
                  <c:v>2015-02</c:v>
                </c:pt>
                <c:pt idx="2">
                  <c:v>2015-03</c:v>
                </c:pt>
                <c:pt idx="3">
                  <c:v>2015-04</c:v>
                </c:pt>
                <c:pt idx="4">
                  <c:v>2015-05</c:v>
                </c:pt>
                <c:pt idx="5">
                  <c:v>2015-06</c:v>
                </c:pt>
                <c:pt idx="6">
                  <c:v>2015-07</c:v>
                </c:pt>
                <c:pt idx="7">
                  <c:v>2015-08</c:v>
                </c:pt>
                <c:pt idx="8">
                  <c:v>2015-09</c:v>
                </c:pt>
                <c:pt idx="9">
                  <c:v>2015-10</c:v>
                </c:pt>
                <c:pt idx="10">
                  <c:v>2015-11</c:v>
                </c:pt>
                <c:pt idx="11">
                  <c:v>2015-12</c:v>
                </c:pt>
                <c:pt idx="12">
                  <c:v>2016-01</c:v>
                </c:pt>
                <c:pt idx="13">
                  <c:v>2016-02</c:v>
                </c:pt>
                <c:pt idx="14">
                  <c:v>2016-03</c:v>
                </c:pt>
                <c:pt idx="15">
                  <c:v>2016-04</c:v>
                </c:pt>
                <c:pt idx="16">
                  <c:v>2016-05</c:v>
                </c:pt>
                <c:pt idx="17">
                  <c:v>2016-06</c:v>
                </c:pt>
                <c:pt idx="18">
                  <c:v>2016-07</c:v>
                </c:pt>
                <c:pt idx="19">
                  <c:v>2016-08</c:v>
                </c:pt>
                <c:pt idx="20">
                  <c:v>2016-09</c:v>
                </c:pt>
                <c:pt idx="21">
                  <c:v>2016-10</c:v>
                </c:pt>
                <c:pt idx="22">
                  <c:v>2016-11</c:v>
                </c:pt>
                <c:pt idx="23">
                  <c:v>2016-12</c:v>
                </c:pt>
              </c:strCache>
            </c:strRef>
          </c:cat>
          <c:val>
            <c:numRef>
              <c:f>'შემთხვევის საშუალო ღირებულება'!$D$4:$AA$4</c:f>
              <c:numCache>
                <c:formatCode>#,##0</c:formatCode>
                <c:ptCount val="24"/>
                <c:pt idx="0">
                  <c:v>554.49575441735055</c:v>
                </c:pt>
                <c:pt idx="1">
                  <c:v>565.88607507818233</c:v>
                </c:pt>
                <c:pt idx="2">
                  <c:v>615.88246955268437</c:v>
                </c:pt>
                <c:pt idx="3">
                  <c:v>525.93307164933958</c:v>
                </c:pt>
                <c:pt idx="4">
                  <c:v>481.37149472046912</c:v>
                </c:pt>
                <c:pt idx="5">
                  <c:v>463.96726532603685</c:v>
                </c:pt>
                <c:pt idx="6">
                  <c:v>447.17977961681129</c:v>
                </c:pt>
                <c:pt idx="7">
                  <c:v>424.61549474645949</c:v>
                </c:pt>
                <c:pt idx="8">
                  <c:v>434.85184650962253</c:v>
                </c:pt>
                <c:pt idx="9">
                  <c:v>489.24531803153093</c:v>
                </c:pt>
                <c:pt idx="10">
                  <c:v>540.7010615110438</c:v>
                </c:pt>
                <c:pt idx="11">
                  <c:v>557.05321917453341</c:v>
                </c:pt>
                <c:pt idx="12">
                  <c:v>515.03733966479308</c:v>
                </c:pt>
                <c:pt idx="13">
                  <c:v>530.92007637601591</c:v>
                </c:pt>
                <c:pt idx="14">
                  <c:v>548.41502715397019</c:v>
                </c:pt>
                <c:pt idx="15">
                  <c:v>516.36665073097663</c:v>
                </c:pt>
                <c:pt idx="16">
                  <c:v>498.70182209227153</c:v>
                </c:pt>
                <c:pt idx="17">
                  <c:v>488.64823932190058</c:v>
                </c:pt>
                <c:pt idx="18">
                  <c:v>452.43190742598665</c:v>
                </c:pt>
                <c:pt idx="19">
                  <c:v>406.88586456666383</c:v>
                </c:pt>
                <c:pt idx="20">
                  <c:v>460.1102882340677</c:v>
                </c:pt>
                <c:pt idx="21">
                  <c:v>501.89850911697647</c:v>
                </c:pt>
                <c:pt idx="22">
                  <c:v>526.43457107855158</c:v>
                </c:pt>
                <c:pt idx="23">
                  <c:v>522.8080756557498</c:v>
                </c:pt>
              </c:numCache>
            </c:numRef>
          </c:val>
          <c:smooth val="0"/>
          <c:extLst xmlns:c16r2="http://schemas.microsoft.com/office/drawing/2015/06/chart">
            <c:ext xmlns:c16="http://schemas.microsoft.com/office/drawing/2014/chart" uri="{C3380CC4-5D6E-409C-BE32-E72D297353CC}">
              <c16:uniqueId val="{00000000-C379-46C3-90F5-23F695638632}"/>
            </c:ext>
          </c:extLst>
        </c:ser>
        <c:dLbls>
          <c:showLegendKey val="0"/>
          <c:showVal val="0"/>
          <c:showCatName val="0"/>
          <c:showSerName val="0"/>
          <c:showPercent val="0"/>
          <c:showBubbleSize val="0"/>
        </c:dLbls>
        <c:marker val="1"/>
        <c:smooth val="0"/>
        <c:axId val="173943040"/>
        <c:axId val="173990272"/>
      </c:lineChart>
      <c:catAx>
        <c:axId val="173943040"/>
        <c:scaling>
          <c:orientation val="minMax"/>
        </c:scaling>
        <c:delete val="0"/>
        <c:axPos val="b"/>
        <c:numFmt formatCode="General" sourceLinked="1"/>
        <c:majorTickMark val="none"/>
        <c:minorTickMark val="none"/>
        <c:tickLblPos val="nextTo"/>
        <c:spPr>
          <a:noFill/>
          <a:ln w="12700"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73990272"/>
        <c:crosses val="autoZero"/>
        <c:auto val="1"/>
        <c:lblAlgn val="ctr"/>
        <c:lblOffset val="100"/>
        <c:noMultiLvlLbl val="0"/>
      </c:catAx>
      <c:valAx>
        <c:axId val="173990272"/>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73943040"/>
        <c:crosses val="autoZero"/>
        <c:crossBetween val="between"/>
      </c:valAx>
      <c:spPr>
        <a:noFill/>
        <a:ln>
          <a:noFill/>
        </a:ln>
        <a:effectLst/>
      </c:spPr>
    </c:plotArea>
    <c:plotVisOnly val="1"/>
    <c:dispBlanksAs val="gap"/>
    <c:showDLblsOverMax val="0"/>
  </c:chart>
  <c:spPr>
    <a:solidFill>
      <a:schemeClr val="bg1"/>
    </a:solidFill>
    <a:ln w="9525" cap="flat" cmpd="sng" algn="ctr">
      <a:solidFill>
        <a:schemeClr val="tx1">
          <a:lumMod val="15000"/>
          <a:lumOff val="85000"/>
        </a:schemeClr>
      </a:solidFill>
      <a:round/>
    </a:ln>
    <a:effectLst/>
  </c:spPr>
  <c:txPr>
    <a:bodyPr/>
    <a:lstStyle/>
    <a:p>
      <a:pPr>
        <a:defRPr/>
      </a:pPr>
      <a:endParaRPr lang="en-US"/>
    </a:p>
  </c:txPr>
  <c:externalData r:id="rId1">
    <c:autoUpdate val="0"/>
  </c:externalData>
</c:chartSpace>
</file>

<file path=ppt/charts/chart1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600" b="1" i="0" u="none" strike="noStrike" kern="1200" baseline="0">
                <a:solidFill>
                  <a:schemeClr val="tx1">
                    <a:lumMod val="65000"/>
                    <a:lumOff val="35000"/>
                  </a:schemeClr>
                </a:solidFill>
                <a:latin typeface="+mn-lt"/>
                <a:ea typeface="+mn-ea"/>
                <a:cs typeface="+mn-cs"/>
              </a:defRPr>
            </a:pPr>
            <a:r>
              <a:rPr lang="ka-GE"/>
              <a:t>გადაუდებელი სტაციონარული მომსახურება მოთხოვნილი თანხა</a:t>
            </a:r>
          </a:p>
        </c:rich>
      </c:tx>
      <c:layout>
        <c:manualLayout>
          <c:xMode val="edge"/>
          <c:yMode val="edge"/>
          <c:x val="0.17696087507875394"/>
          <c:y val="2.9094042457454755E-2"/>
        </c:manualLayout>
      </c:layout>
      <c:overlay val="0"/>
      <c:spPr>
        <a:noFill/>
        <a:ln>
          <a:noFill/>
        </a:ln>
        <a:effectLst/>
      </c:spPr>
    </c:title>
    <c:autoTitleDeleted val="0"/>
    <c:plotArea>
      <c:layout/>
      <c:lineChart>
        <c:grouping val="standard"/>
        <c:varyColors val="0"/>
        <c:ser>
          <c:idx val="0"/>
          <c:order val="0"/>
          <c:tx>
            <c:strRef>
              <c:f>კომპონენტი!$A$68</c:f>
              <c:strCache>
                <c:ptCount val="1"/>
                <c:pt idx="0">
                  <c:v>გადაუდებელი სტაციონარული მომსახურება</c:v>
                </c:pt>
              </c:strCache>
            </c:strRef>
          </c:tx>
          <c:spPr>
            <a:ln w="34925" cap="rnd">
              <a:solidFill>
                <a:schemeClr val="accent1"/>
              </a:solidFill>
              <a:round/>
            </a:ln>
            <a:effectLst>
              <a:outerShdw blurRad="57150" dist="19050" dir="5400000" algn="ctr" rotWithShape="0">
                <a:srgbClr val="000000">
                  <a:alpha val="63000"/>
                </a:srgbClr>
              </a:outerShdw>
            </a:effectLst>
          </c:spPr>
          <c:marker>
            <c:symbol val="none"/>
          </c:marker>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კომპონენტი!$B$67:$Y$67</c:f>
              <c:strCache>
                <c:ptCount val="24"/>
                <c:pt idx="0">
                  <c:v>2015-01</c:v>
                </c:pt>
                <c:pt idx="1">
                  <c:v>2015-02</c:v>
                </c:pt>
                <c:pt idx="2">
                  <c:v>2015-03</c:v>
                </c:pt>
                <c:pt idx="3">
                  <c:v>2015-04</c:v>
                </c:pt>
                <c:pt idx="4">
                  <c:v>2015-05</c:v>
                </c:pt>
                <c:pt idx="5">
                  <c:v>2015-06</c:v>
                </c:pt>
                <c:pt idx="6">
                  <c:v>2015-07</c:v>
                </c:pt>
                <c:pt idx="7">
                  <c:v>2015-08</c:v>
                </c:pt>
                <c:pt idx="8">
                  <c:v>2015-09</c:v>
                </c:pt>
                <c:pt idx="9">
                  <c:v>2015-10</c:v>
                </c:pt>
                <c:pt idx="10">
                  <c:v>2015-11</c:v>
                </c:pt>
                <c:pt idx="11">
                  <c:v>2015-12</c:v>
                </c:pt>
                <c:pt idx="12">
                  <c:v>2016-01</c:v>
                </c:pt>
                <c:pt idx="13">
                  <c:v>2016-02</c:v>
                </c:pt>
                <c:pt idx="14">
                  <c:v>2016-03</c:v>
                </c:pt>
                <c:pt idx="15">
                  <c:v>2016-04</c:v>
                </c:pt>
                <c:pt idx="16">
                  <c:v>2016-05</c:v>
                </c:pt>
                <c:pt idx="17">
                  <c:v>2016-06</c:v>
                </c:pt>
                <c:pt idx="18">
                  <c:v>2016-07</c:v>
                </c:pt>
                <c:pt idx="19">
                  <c:v>2016-08</c:v>
                </c:pt>
                <c:pt idx="20">
                  <c:v>2016-09</c:v>
                </c:pt>
                <c:pt idx="21">
                  <c:v>2016-10</c:v>
                </c:pt>
                <c:pt idx="22">
                  <c:v>2016-11</c:v>
                </c:pt>
                <c:pt idx="23">
                  <c:v>2016-12</c:v>
                </c:pt>
              </c:strCache>
            </c:strRef>
          </c:cat>
          <c:val>
            <c:numRef>
              <c:f>კომპონენტი!$B$68:$Y$68</c:f>
              <c:numCache>
                <c:formatCode>#,##0</c:formatCode>
                <c:ptCount val="24"/>
                <c:pt idx="0">
                  <c:v>28727649.770000003</c:v>
                </c:pt>
                <c:pt idx="1">
                  <c:v>30349961.27</c:v>
                </c:pt>
                <c:pt idx="2">
                  <c:v>39266987.170000002</c:v>
                </c:pt>
                <c:pt idx="3">
                  <c:v>28622642.259999998</c:v>
                </c:pt>
                <c:pt idx="4">
                  <c:v>28672162.770000003</c:v>
                </c:pt>
                <c:pt idx="5">
                  <c:v>27567641.369999997</c:v>
                </c:pt>
                <c:pt idx="6">
                  <c:v>27332895.379999999</c:v>
                </c:pt>
                <c:pt idx="7">
                  <c:v>28220974.030000001</c:v>
                </c:pt>
                <c:pt idx="8">
                  <c:v>25845916.829999998</c:v>
                </c:pt>
                <c:pt idx="9">
                  <c:v>28674443.739999998</c:v>
                </c:pt>
                <c:pt idx="10">
                  <c:v>30945530.329999998</c:v>
                </c:pt>
                <c:pt idx="11">
                  <c:v>32983109.170000002</c:v>
                </c:pt>
                <c:pt idx="12">
                  <c:v>33750378.660000004</c:v>
                </c:pt>
                <c:pt idx="13">
                  <c:v>38463161.759999998</c:v>
                </c:pt>
                <c:pt idx="14">
                  <c:v>38439759.770000003</c:v>
                </c:pt>
                <c:pt idx="15">
                  <c:v>33955785.739999995</c:v>
                </c:pt>
                <c:pt idx="16">
                  <c:v>32849346.609999999</c:v>
                </c:pt>
                <c:pt idx="17">
                  <c:v>31960799.009999998</c:v>
                </c:pt>
                <c:pt idx="18">
                  <c:v>30672067.969999999</c:v>
                </c:pt>
                <c:pt idx="19">
                  <c:v>30335045.030000001</c:v>
                </c:pt>
                <c:pt idx="20">
                  <c:v>27994040.130000003</c:v>
                </c:pt>
                <c:pt idx="21">
                  <c:v>32275397.740000002</c:v>
                </c:pt>
                <c:pt idx="22">
                  <c:v>35638529.710000001</c:v>
                </c:pt>
                <c:pt idx="23">
                  <c:v>37940570.689999998</c:v>
                </c:pt>
              </c:numCache>
            </c:numRef>
          </c:val>
          <c:smooth val="0"/>
        </c:ser>
        <c:dLbls>
          <c:showLegendKey val="0"/>
          <c:showVal val="0"/>
          <c:showCatName val="0"/>
          <c:showSerName val="0"/>
          <c:showPercent val="0"/>
          <c:showBubbleSize val="0"/>
        </c:dLbls>
        <c:marker val="1"/>
        <c:smooth val="0"/>
        <c:axId val="41637376"/>
        <c:axId val="41638912"/>
      </c:lineChart>
      <c:catAx>
        <c:axId val="41637376"/>
        <c:scaling>
          <c:orientation val="minMax"/>
        </c:scaling>
        <c:delete val="0"/>
        <c:axPos val="b"/>
        <c:numFmt formatCode="General" sourceLinked="1"/>
        <c:majorTickMark val="none"/>
        <c:minorTickMark val="none"/>
        <c:tickLblPos val="nextTo"/>
        <c:spPr>
          <a:noFill/>
          <a:ln w="12700"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41638912"/>
        <c:crosses val="autoZero"/>
        <c:auto val="1"/>
        <c:lblAlgn val="ctr"/>
        <c:lblOffset val="100"/>
        <c:noMultiLvlLbl val="0"/>
      </c:catAx>
      <c:valAx>
        <c:axId val="41638912"/>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41637376"/>
        <c:crosses val="autoZero"/>
        <c:crossBetween val="between"/>
      </c:valAx>
      <c:spPr>
        <a:noFill/>
        <a:ln>
          <a:noFill/>
        </a:ln>
        <a:effectLst/>
      </c:spPr>
    </c:plotArea>
    <c:plotVisOnly val="1"/>
    <c:dispBlanksAs val="gap"/>
    <c:showDLblsOverMax val="0"/>
  </c:chart>
  <c:spPr>
    <a:solidFill>
      <a:schemeClr val="bg1"/>
    </a:solidFill>
    <a:ln w="9525" cap="flat" cmpd="sng" algn="ctr">
      <a:solidFill>
        <a:schemeClr val="tx1">
          <a:lumMod val="15000"/>
          <a:lumOff val="85000"/>
        </a:schemeClr>
      </a:solidFill>
      <a:round/>
    </a:ln>
    <a:effectLst/>
  </c:spPr>
  <c:txPr>
    <a:bodyPr/>
    <a:lstStyle/>
    <a:p>
      <a:pPr>
        <a:defRPr/>
      </a:pPr>
      <a:endParaRPr lang="en-US"/>
    </a:p>
  </c:txPr>
  <c:externalData r:id="rId1">
    <c:autoUpdate val="0"/>
  </c:externalData>
</c:chartSpace>
</file>

<file path=ppt/charts/chart1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600" b="1" i="0" u="none" strike="noStrike" kern="1200" baseline="0">
                <a:solidFill>
                  <a:schemeClr val="tx1">
                    <a:lumMod val="65000"/>
                    <a:lumOff val="35000"/>
                  </a:schemeClr>
                </a:solidFill>
                <a:latin typeface="+mn-lt"/>
                <a:ea typeface="+mn-ea"/>
                <a:cs typeface="+mn-cs"/>
              </a:defRPr>
            </a:pPr>
            <a:r>
              <a:rPr lang="ka-GE"/>
              <a:t>გადაუდებელი სტაციონარული მომსახურება </a:t>
            </a:r>
            <a:r>
              <a:rPr lang="ka-GE" sz="1600" b="1" i="0" u="none" strike="noStrike" baseline="0">
                <a:effectLst/>
              </a:rPr>
              <a:t>ერთეული შემთხვევის საშუალო ღირებულება </a:t>
            </a:r>
            <a:endParaRPr lang="ka-GE"/>
          </a:p>
        </c:rich>
      </c:tx>
      <c:layout/>
      <c:overlay val="0"/>
      <c:spPr>
        <a:noFill/>
        <a:ln>
          <a:noFill/>
        </a:ln>
        <a:effectLst/>
      </c:spPr>
    </c:title>
    <c:autoTitleDeleted val="0"/>
    <c:plotArea>
      <c:layout/>
      <c:lineChart>
        <c:grouping val="standard"/>
        <c:varyColors val="0"/>
        <c:ser>
          <c:idx val="0"/>
          <c:order val="0"/>
          <c:tx>
            <c:strRef>
              <c:f>კომპონენტი!$A$109</c:f>
              <c:strCache>
                <c:ptCount val="1"/>
                <c:pt idx="0">
                  <c:v>გადაუდებელი სტაციონარული მომსახურება</c:v>
                </c:pt>
              </c:strCache>
            </c:strRef>
          </c:tx>
          <c:spPr>
            <a:ln w="34925" cap="rnd">
              <a:solidFill>
                <a:schemeClr val="accent1"/>
              </a:solidFill>
              <a:round/>
            </a:ln>
            <a:effectLst>
              <a:outerShdw blurRad="57150" dist="19050" dir="5400000" algn="ctr" rotWithShape="0">
                <a:srgbClr val="000000">
                  <a:alpha val="63000"/>
                </a:srgbClr>
              </a:outerShdw>
            </a:effectLst>
          </c:spPr>
          <c:marker>
            <c:symbol val="none"/>
          </c:marker>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კომპონენტი!$B$108:$Y$108</c:f>
              <c:strCache>
                <c:ptCount val="24"/>
                <c:pt idx="0">
                  <c:v>2015-01</c:v>
                </c:pt>
                <c:pt idx="1">
                  <c:v>2015-02</c:v>
                </c:pt>
                <c:pt idx="2">
                  <c:v>2015-03</c:v>
                </c:pt>
                <c:pt idx="3">
                  <c:v>2015-04</c:v>
                </c:pt>
                <c:pt idx="4">
                  <c:v>2015-05</c:v>
                </c:pt>
                <c:pt idx="5">
                  <c:v>2015-06</c:v>
                </c:pt>
                <c:pt idx="6">
                  <c:v>2015-07</c:v>
                </c:pt>
                <c:pt idx="7">
                  <c:v>2015-08</c:v>
                </c:pt>
                <c:pt idx="8">
                  <c:v>2015-09</c:v>
                </c:pt>
                <c:pt idx="9">
                  <c:v>2015-10</c:v>
                </c:pt>
                <c:pt idx="10">
                  <c:v>2015-11</c:v>
                </c:pt>
                <c:pt idx="11">
                  <c:v>2015-12</c:v>
                </c:pt>
                <c:pt idx="12">
                  <c:v>2016-01</c:v>
                </c:pt>
                <c:pt idx="13">
                  <c:v>2016-02</c:v>
                </c:pt>
                <c:pt idx="14">
                  <c:v>2016-03</c:v>
                </c:pt>
                <c:pt idx="15">
                  <c:v>2016-04</c:v>
                </c:pt>
                <c:pt idx="16">
                  <c:v>2016-05</c:v>
                </c:pt>
                <c:pt idx="17">
                  <c:v>2016-06</c:v>
                </c:pt>
                <c:pt idx="18">
                  <c:v>2016-07</c:v>
                </c:pt>
                <c:pt idx="19">
                  <c:v>2016-08</c:v>
                </c:pt>
                <c:pt idx="20">
                  <c:v>2016-09</c:v>
                </c:pt>
                <c:pt idx="21">
                  <c:v>2016-10</c:v>
                </c:pt>
                <c:pt idx="22">
                  <c:v>2016-11</c:v>
                </c:pt>
                <c:pt idx="23">
                  <c:v>2016-12</c:v>
                </c:pt>
              </c:strCache>
            </c:strRef>
          </c:cat>
          <c:val>
            <c:numRef>
              <c:f>კომპონენტი!$B$109:$Y$109</c:f>
              <c:numCache>
                <c:formatCode>#,##0</c:formatCode>
                <c:ptCount val="24"/>
                <c:pt idx="0">
                  <c:v>1564.090475853433</c:v>
                </c:pt>
                <c:pt idx="1">
                  <c:v>1514.4691252495011</c:v>
                </c:pt>
                <c:pt idx="2">
                  <c:v>1707.7058002087501</c:v>
                </c:pt>
                <c:pt idx="3">
                  <c:v>1412.6964246582102</c:v>
                </c:pt>
                <c:pt idx="4">
                  <c:v>1373.9116761703965</c:v>
                </c:pt>
                <c:pt idx="5">
                  <c:v>1439.8642729551864</c:v>
                </c:pt>
                <c:pt idx="6">
                  <c:v>1476.7353925117509</c:v>
                </c:pt>
                <c:pt idx="7">
                  <c:v>1656.2576459886145</c:v>
                </c:pt>
                <c:pt idx="8">
                  <c:v>1478.853168736053</c:v>
                </c:pt>
                <c:pt idx="9">
                  <c:v>1467.6994287761681</c:v>
                </c:pt>
                <c:pt idx="10">
                  <c:v>1535.8345491091368</c:v>
                </c:pt>
                <c:pt idx="11">
                  <c:v>1508.0060886064375</c:v>
                </c:pt>
                <c:pt idx="12">
                  <c:v>1502.2869518383336</c:v>
                </c:pt>
                <c:pt idx="13">
                  <c:v>1453.3595979595691</c:v>
                </c:pt>
                <c:pt idx="14">
                  <c:v>1514.270623202679</c:v>
                </c:pt>
                <c:pt idx="15">
                  <c:v>1432.7940309717708</c:v>
                </c:pt>
                <c:pt idx="16">
                  <c:v>1516.1703410874181</c:v>
                </c:pt>
                <c:pt idx="17">
                  <c:v>1510.5061207996596</c:v>
                </c:pt>
                <c:pt idx="18">
                  <c:v>1492.3401921860554</c:v>
                </c:pt>
                <c:pt idx="19">
                  <c:v>1511.2362392268221</c:v>
                </c:pt>
                <c:pt idx="20">
                  <c:v>1480.3045915075884</c:v>
                </c:pt>
                <c:pt idx="21">
                  <c:v>1414.5949219845722</c:v>
                </c:pt>
                <c:pt idx="22">
                  <c:v>1494.5286299589029</c:v>
                </c:pt>
                <c:pt idx="23">
                  <c:v>1401.7797491317519</c:v>
                </c:pt>
              </c:numCache>
            </c:numRef>
          </c:val>
          <c:smooth val="0"/>
        </c:ser>
        <c:dLbls>
          <c:showLegendKey val="0"/>
          <c:showVal val="0"/>
          <c:showCatName val="0"/>
          <c:showSerName val="0"/>
          <c:showPercent val="0"/>
          <c:showBubbleSize val="0"/>
        </c:dLbls>
        <c:marker val="1"/>
        <c:smooth val="0"/>
        <c:axId val="41667584"/>
        <c:axId val="41673472"/>
      </c:lineChart>
      <c:catAx>
        <c:axId val="41667584"/>
        <c:scaling>
          <c:orientation val="minMax"/>
        </c:scaling>
        <c:delete val="0"/>
        <c:axPos val="b"/>
        <c:numFmt formatCode="General" sourceLinked="1"/>
        <c:majorTickMark val="none"/>
        <c:minorTickMark val="none"/>
        <c:tickLblPos val="nextTo"/>
        <c:spPr>
          <a:noFill/>
          <a:ln w="12700"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41673472"/>
        <c:crosses val="autoZero"/>
        <c:auto val="1"/>
        <c:lblAlgn val="ctr"/>
        <c:lblOffset val="100"/>
        <c:noMultiLvlLbl val="0"/>
      </c:catAx>
      <c:valAx>
        <c:axId val="41673472"/>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41667584"/>
        <c:crosses val="autoZero"/>
        <c:crossBetween val="between"/>
      </c:valAx>
      <c:spPr>
        <a:noFill/>
        <a:ln>
          <a:noFill/>
        </a:ln>
        <a:effectLst/>
      </c:spPr>
    </c:plotArea>
    <c:plotVisOnly val="1"/>
    <c:dispBlanksAs val="gap"/>
    <c:showDLblsOverMax val="0"/>
  </c:chart>
  <c:spPr>
    <a:solidFill>
      <a:schemeClr val="bg1"/>
    </a:solidFill>
    <a:ln w="9525" cap="flat" cmpd="sng" algn="ctr">
      <a:solidFill>
        <a:schemeClr val="tx1">
          <a:lumMod val="15000"/>
          <a:lumOff val="85000"/>
        </a:schemeClr>
      </a:solidFill>
      <a:round/>
    </a:ln>
    <a:effectLst/>
  </c:spPr>
  <c:txPr>
    <a:bodyPr/>
    <a:lstStyle/>
    <a:p>
      <a:pPr>
        <a:defRPr/>
      </a:pPr>
      <a:endParaRPr lang="en-US"/>
    </a:p>
  </c:txPr>
  <c:externalData r:id="rId1">
    <c:autoUpdate val="0"/>
  </c:externalData>
</c:chartSpace>
</file>

<file path=ppt/charts/chart1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8.2084739407574048E-2"/>
          <c:y val="1.5891978346456694E-2"/>
          <c:w val="0.63720177834913494"/>
          <c:h val="0.91626517388451445"/>
        </c:manualLayout>
      </c:layout>
      <c:barChart>
        <c:barDir val="col"/>
        <c:grouping val="stacked"/>
        <c:varyColors val="0"/>
        <c:ser>
          <c:idx val="0"/>
          <c:order val="0"/>
          <c:tx>
            <c:strRef>
              <c:f>'[Chart in Microsoft PowerPoint]Sheet1'!$A$1</c:f>
              <c:strCache>
                <c:ptCount val="1"/>
                <c:pt idx="0">
                  <c:v>ვეტერანის პაკეტი</c:v>
                </c:pt>
              </c:strCache>
            </c:strRef>
          </c:tx>
          <c:invertIfNegative val="0"/>
          <c:val>
            <c:numRef>
              <c:f>'[Chart in Microsoft PowerPoint]Sheet1'!$A$2</c:f>
              <c:numCache>
                <c:formatCode>General</c:formatCode>
                <c:ptCount val="1"/>
                <c:pt idx="0">
                  <c:v>24826</c:v>
                </c:pt>
              </c:numCache>
            </c:numRef>
          </c:val>
        </c:ser>
        <c:ser>
          <c:idx val="1"/>
          <c:order val="1"/>
          <c:tx>
            <c:strRef>
              <c:f>'[Chart in Microsoft PowerPoint]Sheet1'!$B$1</c:f>
              <c:strCache>
                <c:ptCount val="1"/>
                <c:pt idx="0">
                  <c:v>მინიმალური პაკეტი</c:v>
                </c:pt>
              </c:strCache>
            </c:strRef>
          </c:tx>
          <c:invertIfNegative val="0"/>
          <c:dLbls>
            <c:showLegendKey val="0"/>
            <c:showVal val="1"/>
            <c:showCatName val="0"/>
            <c:showSerName val="0"/>
            <c:showPercent val="0"/>
            <c:showBubbleSize val="0"/>
            <c:showLeaderLines val="0"/>
          </c:dLbls>
          <c:val>
            <c:numRef>
              <c:f>'[Chart in Microsoft PowerPoint]Sheet1'!$B$2</c:f>
              <c:numCache>
                <c:formatCode>_(* #,##0_);_(* \(#,##0\);_(* "-"??_);_(@_)</c:formatCode>
                <c:ptCount val="1"/>
                <c:pt idx="0">
                  <c:v>115772</c:v>
                </c:pt>
              </c:numCache>
            </c:numRef>
          </c:val>
        </c:ser>
        <c:ser>
          <c:idx val="2"/>
          <c:order val="2"/>
          <c:tx>
            <c:strRef>
              <c:f>'[Chart in Microsoft PowerPoint]Sheet1'!$C$1</c:f>
              <c:strCache>
                <c:ptCount val="1"/>
                <c:pt idx="0">
                  <c:v>საბაზისო პაკეტი</c:v>
                </c:pt>
              </c:strCache>
            </c:strRef>
          </c:tx>
          <c:invertIfNegative val="0"/>
          <c:dLbls>
            <c:showLegendKey val="0"/>
            <c:showVal val="1"/>
            <c:showCatName val="0"/>
            <c:showSerName val="0"/>
            <c:showPercent val="0"/>
            <c:showBubbleSize val="0"/>
            <c:showLeaderLines val="0"/>
          </c:dLbls>
          <c:val>
            <c:numRef>
              <c:f>'[Chart in Microsoft PowerPoint]Sheet1'!$C$2</c:f>
              <c:numCache>
                <c:formatCode>General</c:formatCode>
                <c:ptCount val="1"/>
                <c:pt idx="0">
                  <c:v>2544568</c:v>
                </c:pt>
              </c:numCache>
            </c:numRef>
          </c:val>
        </c:ser>
        <c:ser>
          <c:idx val="3"/>
          <c:order val="3"/>
          <c:tx>
            <c:strRef>
              <c:f>'[Chart in Microsoft PowerPoint]Sheet1'!$D$1</c:f>
              <c:strCache>
                <c:ptCount val="1"/>
                <c:pt idx="0">
                  <c:v>ასაკობრივი ჯგუფები</c:v>
                </c:pt>
              </c:strCache>
            </c:strRef>
          </c:tx>
          <c:invertIfNegative val="0"/>
          <c:dLbls>
            <c:showLegendKey val="0"/>
            <c:showVal val="1"/>
            <c:showCatName val="0"/>
            <c:showSerName val="0"/>
            <c:showPercent val="0"/>
            <c:showBubbleSize val="0"/>
            <c:showLeaderLines val="0"/>
          </c:dLbls>
          <c:val>
            <c:numRef>
              <c:f>'[Chart in Microsoft PowerPoint]Sheet1'!$D$2</c:f>
              <c:numCache>
                <c:formatCode>_(* #,##0_);_(* \(#,##0\);_(* "-"??_);_(@_)</c:formatCode>
                <c:ptCount val="1"/>
                <c:pt idx="0">
                  <c:v>1119340</c:v>
                </c:pt>
              </c:numCache>
            </c:numRef>
          </c:val>
        </c:ser>
        <c:ser>
          <c:idx val="4"/>
          <c:order val="4"/>
          <c:tx>
            <c:strRef>
              <c:f>'[Chart in Microsoft PowerPoint]Sheet1'!$E$1</c:f>
              <c:strCache>
                <c:ptCount val="1"/>
                <c:pt idx="0">
                  <c:v>მიზნობრივი ჯგუფები</c:v>
                </c:pt>
              </c:strCache>
            </c:strRef>
          </c:tx>
          <c:invertIfNegative val="0"/>
          <c:dLbls>
            <c:showLegendKey val="0"/>
            <c:showVal val="1"/>
            <c:showCatName val="0"/>
            <c:showSerName val="0"/>
            <c:showPercent val="0"/>
            <c:showBubbleSize val="0"/>
            <c:showLeaderLines val="0"/>
          </c:dLbls>
          <c:val>
            <c:numRef>
              <c:f>'[Chart in Microsoft PowerPoint]Sheet1'!$E$2</c:f>
              <c:numCache>
                <c:formatCode>_(* #,##0_);_(* \(#,##0\);_(* "-"??_);_(@_)</c:formatCode>
                <c:ptCount val="1"/>
                <c:pt idx="0">
                  <c:v>563983</c:v>
                </c:pt>
              </c:numCache>
            </c:numRef>
          </c:val>
        </c:ser>
        <c:dLbls>
          <c:showLegendKey val="0"/>
          <c:showVal val="0"/>
          <c:showCatName val="0"/>
          <c:showSerName val="0"/>
          <c:showPercent val="0"/>
          <c:showBubbleSize val="0"/>
        </c:dLbls>
        <c:gapWidth val="150"/>
        <c:overlap val="100"/>
        <c:axId val="36252672"/>
        <c:axId val="38713984"/>
      </c:barChart>
      <c:catAx>
        <c:axId val="36252672"/>
        <c:scaling>
          <c:orientation val="minMax"/>
        </c:scaling>
        <c:delete val="0"/>
        <c:axPos val="b"/>
        <c:majorTickMark val="out"/>
        <c:minorTickMark val="none"/>
        <c:tickLblPos val="nextTo"/>
        <c:crossAx val="38713984"/>
        <c:crosses val="autoZero"/>
        <c:auto val="1"/>
        <c:lblAlgn val="ctr"/>
        <c:lblOffset val="100"/>
        <c:noMultiLvlLbl val="0"/>
      </c:catAx>
      <c:valAx>
        <c:axId val="38713984"/>
        <c:scaling>
          <c:orientation val="minMax"/>
        </c:scaling>
        <c:delete val="0"/>
        <c:axPos val="l"/>
        <c:majorGridlines/>
        <c:numFmt formatCode="General" sourceLinked="1"/>
        <c:majorTickMark val="out"/>
        <c:minorTickMark val="none"/>
        <c:tickLblPos val="nextTo"/>
        <c:crossAx val="36252672"/>
        <c:crosses val="autoZero"/>
        <c:crossBetween val="between"/>
      </c:valAx>
    </c:plotArea>
    <c:legend>
      <c:legendPos val="r"/>
      <c:layout/>
      <c:overlay val="0"/>
    </c:legend>
    <c:plotVisOnly val="1"/>
    <c:dispBlanksAs val="gap"/>
    <c:showDLblsOverMax val="0"/>
  </c:chart>
  <c:externalData r:id="rId1">
    <c:autoUpdate val="0"/>
  </c:externalData>
</c:chartSpace>
</file>

<file path=ppt/charts/chart1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pieChart>
        <c:varyColors val="1"/>
        <c:ser>
          <c:idx val="0"/>
          <c:order val="0"/>
          <c:explosion val="7"/>
          <c:dLbls>
            <c:dLbl>
              <c:idx val="0"/>
              <c:layout/>
              <c:tx>
                <c:rich>
                  <a:bodyPr/>
                  <a:lstStyle/>
                  <a:p>
                    <a:r>
                      <a:rPr lang="ka-GE"/>
                      <a:t>გადაუდებელი </a:t>
                    </a:r>
                    <a:r>
                      <a:rPr lang="ka-GE"/>
                      <a:t>ამბულატორიული </a:t>
                    </a:r>
                    <a:r>
                      <a:rPr lang="ka-GE" smtClean="0"/>
                      <a:t>მომსახურება, მათ შორის იმუნიზაცია, </a:t>
                    </a:r>
                    <a:r>
                      <a:rPr lang="ka-GE"/>
                      <a:t>832680</a:t>
                    </a:r>
                  </a:p>
                </c:rich>
              </c:tx>
              <c:showLegendKey val="0"/>
              <c:showVal val="1"/>
              <c:showCatName val="1"/>
              <c:showSerName val="0"/>
              <c:showPercent val="0"/>
              <c:showBubbleSize val="0"/>
            </c:dLbl>
            <c:showLegendKey val="0"/>
            <c:showVal val="1"/>
            <c:showCatName val="1"/>
            <c:showSerName val="0"/>
            <c:showPercent val="0"/>
            <c:showBubbleSize val="0"/>
            <c:showLeaderLines val="1"/>
          </c:dLbls>
          <c:cat>
            <c:strRef>
              <c:f>Sheet4!$A$16:$A$22</c:f>
              <c:strCache>
                <c:ptCount val="7"/>
                <c:pt idx="0">
                  <c:v>გადაუდებელი ამბულატორიული მომსახურება</c:v>
                </c:pt>
                <c:pt idx="1">
                  <c:v>გადაუდებელი სტაციონარული მომსახურება</c:v>
                </c:pt>
                <c:pt idx="2">
                  <c:v>გეგმიური ქირურგიული მომსახურება ( გარდა კარდიოქირურგიისა)</c:v>
                </c:pt>
                <c:pt idx="3">
                  <c:v>კარდიოქირურგია</c:v>
                </c:pt>
                <c:pt idx="4">
                  <c:v>მშობიარობა და საკეისრო კვეთა</c:v>
                </c:pt>
                <c:pt idx="5">
                  <c:v>სხივური თერაპია</c:v>
                </c:pt>
                <c:pt idx="6">
                  <c:v>ქიმიოთერაპია და ჰორმონოთერაპია</c:v>
                </c:pt>
              </c:strCache>
            </c:strRef>
          </c:cat>
          <c:val>
            <c:numRef>
              <c:f>Sheet4!$B$16:$B$22</c:f>
              <c:numCache>
                <c:formatCode>General</c:formatCode>
                <c:ptCount val="7"/>
                <c:pt idx="0">
                  <c:v>832680</c:v>
                </c:pt>
                <c:pt idx="1">
                  <c:v>274105</c:v>
                </c:pt>
                <c:pt idx="2">
                  <c:v>112838</c:v>
                </c:pt>
                <c:pt idx="3">
                  <c:v>3845</c:v>
                </c:pt>
                <c:pt idx="4">
                  <c:v>48465</c:v>
                </c:pt>
                <c:pt idx="5">
                  <c:v>3080</c:v>
                </c:pt>
                <c:pt idx="6">
                  <c:v>47446</c:v>
                </c:pt>
              </c:numCache>
            </c:numRef>
          </c:val>
        </c:ser>
        <c:dLbls>
          <c:showLegendKey val="0"/>
          <c:showVal val="0"/>
          <c:showCatName val="0"/>
          <c:showSerName val="0"/>
          <c:showPercent val="0"/>
          <c:showBubbleSize val="0"/>
          <c:showLeaderLines val="1"/>
        </c:dLbls>
        <c:firstSliceAng val="0"/>
      </c:pieChart>
    </c:plotArea>
    <c:plotVisOnly val="1"/>
    <c:dispBlanksAs val="gap"/>
    <c:showDLblsOverMax val="0"/>
  </c:chart>
  <c:externalData r:id="rId1">
    <c:autoUpdate val="0"/>
  </c:externalData>
</c:chartSpace>
</file>

<file path=ppt/charts/chart15.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view3D>
      <c:rotX val="30"/>
      <c:rotY val="0"/>
      <c:rAngAx val="0"/>
      <c:perspective val="30"/>
    </c:view3D>
    <c:floor>
      <c:thickness val="0"/>
    </c:floor>
    <c:sideWall>
      <c:thickness val="0"/>
    </c:sideWall>
    <c:backWall>
      <c:thickness val="0"/>
    </c:backWall>
    <c:plotArea>
      <c:layout>
        <c:manualLayout>
          <c:layoutTarget val="inner"/>
          <c:xMode val="edge"/>
          <c:yMode val="edge"/>
          <c:x val="8.247422680412371E-2"/>
          <c:y val="0.11582976178610585"/>
          <c:w val="0.91752577319587625"/>
          <c:h val="0.88417023821389418"/>
        </c:manualLayout>
      </c:layout>
      <c:pie3DChart>
        <c:varyColors val="1"/>
        <c:ser>
          <c:idx val="0"/>
          <c:order val="0"/>
          <c:explosion val="10"/>
          <c:dLbls>
            <c:dLbl>
              <c:idx val="2"/>
              <c:layout/>
              <c:tx>
                <c:rich>
                  <a:bodyPr/>
                  <a:lstStyle/>
                  <a:p>
                    <a:r>
                      <a:rPr lang="ka-GE" dirty="0"/>
                      <a:t>გადაუდებელი </a:t>
                    </a:r>
                    <a:r>
                      <a:rPr lang="ka-GE" dirty="0" smtClean="0"/>
                      <a:t>სტაციონარული მომსახურება</a:t>
                    </a:r>
                    <a:r>
                      <a:rPr lang="ka-GE" dirty="0"/>
                      <a:t>, 370,732,639.10</a:t>
                    </a:r>
                  </a:p>
                </c:rich>
              </c:tx>
              <c:showLegendKey val="0"/>
              <c:showVal val="1"/>
              <c:showCatName val="1"/>
              <c:showSerName val="0"/>
              <c:showPercent val="0"/>
              <c:showBubbleSize val="0"/>
            </c:dLbl>
            <c:showLegendKey val="0"/>
            <c:showVal val="1"/>
            <c:showCatName val="1"/>
            <c:showSerName val="0"/>
            <c:showPercent val="0"/>
            <c:showBubbleSize val="0"/>
            <c:showLeaderLines val="1"/>
          </c:dLbls>
          <c:cat>
            <c:strRef>
              <c:f>'[2016 საყოველთაო ჯანდაცვა კომპონენტების მიხედვით.xlsx]Sheet1'!$B$7:$B$15</c:f>
              <c:strCache>
                <c:ptCount val="9"/>
                <c:pt idx="0">
                  <c:v>გადაუდებელი ამბულატორიული მომსახურება </c:v>
                </c:pt>
                <c:pt idx="1">
                  <c:v>გეგმიური ამბულატორიული მომსახურება </c:v>
                </c:pt>
                <c:pt idx="2">
                  <c:v>გადაუდებელი სტაციონალური მომსახურება</c:v>
                </c:pt>
                <c:pt idx="3">
                  <c:v>გეგმიური ქირურგიული მომსახურება ( გარდა კარდიოქირურგიისა)</c:v>
                </c:pt>
                <c:pt idx="4">
                  <c:v>კარდიოქირურგია </c:v>
                </c:pt>
                <c:pt idx="5">
                  <c:v>ქიმიოთერაპია და ჰორმონოთერაპია</c:v>
                </c:pt>
                <c:pt idx="6">
                  <c:v>სხივური თერაპია</c:v>
                </c:pt>
                <c:pt idx="7">
                  <c:v>მშობიარობა და საკეისრო კვეთა</c:v>
                </c:pt>
                <c:pt idx="8">
                  <c:v>სამკურნალო საშუალებები</c:v>
                </c:pt>
              </c:strCache>
            </c:strRef>
          </c:cat>
          <c:val>
            <c:numRef>
              <c:f>'[2016 საყოველთაო ჯანდაცვა კომპონენტების მიხედვით.xlsx]Sheet1'!$C$7:$C$15</c:f>
              <c:numCache>
                <c:formatCode>#,##0.00;[Red]#,##0.00</c:formatCode>
                <c:ptCount val="9"/>
                <c:pt idx="0">
                  <c:v>63305177.770000003</c:v>
                </c:pt>
                <c:pt idx="1">
                  <c:v>61920435.93</c:v>
                </c:pt>
                <c:pt idx="2">
                  <c:v>370732639.10000002</c:v>
                </c:pt>
                <c:pt idx="3">
                  <c:v>101528495.40000001</c:v>
                </c:pt>
                <c:pt idx="4">
                  <c:v>20001737.309999999</c:v>
                </c:pt>
                <c:pt idx="5">
                  <c:v>21947274.190000001</c:v>
                </c:pt>
                <c:pt idx="6">
                  <c:v>12935735.15</c:v>
                </c:pt>
                <c:pt idx="7">
                  <c:v>25157153.710000001</c:v>
                </c:pt>
                <c:pt idx="8">
                  <c:v>23767.41</c:v>
                </c:pt>
              </c:numCache>
            </c:numRef>
          </c:val>
        </c:ser>
        <c:dLbls>
          <c:showLegendKey val="0"/>
          <c:showVal val="0"/>
          <c:showCatName val="0"/>
          <c:showSerName val="0"/>
          <c:showPercent val="0"/>
          <c:showBubbleSize val="0"/>
          <c:showLeaderLines val="1"/>
        </c:dLbls>
      </c:pie3DChart>
    </c:plotArea>
    <c:plotVisOnly val="1"/>
    <c:dispBlanksAs val="gap"/>
    <c:showDLblsOverMax val="0"/>
  </c:chart>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view3D>
      <c:rotX val="30"/>
      <c:rotY val="0"/>
      <c:rAngAx val="0"/>
      <c:perspective val="50"/>
    </c:view3D>
    <c:floor>
      <c:thickness val="0"/>
    </c:floor>
    <c:sideWall>
      <c:thickness val="0"/>
    </c:sideWall>
    <c:backWall>
      <c:thickness val="0"/>
    </c:backWall>
    <c:plotArea>
      <c:layout>
        <c:manualLayout>
          <c:layoutTarget val="inner"/>
          <c:xMode val="edge"/>
          <c:yMode val="edge"/>
          <c:x val="3.8690413698287712E-2"/>
          <c:y val="9.1600424946881642E-2"/>
          <c:w val="0.92579377577802779"/>
          <c:h val="0.90145523476232137"/>
        </c:manualLayout>
      </c:layout>
      <c:pie3DChart>
        <c:varyColors val="1"/>
        <c:ser>
          <c:idx val="0"/>
          <c:order val="0"/>
          <c:explosion val="9"/>
          <c:dLbls>
            <c:dLbl>
              <c:idx val="8"/>
              <c:numFmt formatCode="0.000%" sourceLinked="0"/>
              <c:spPr/>
              <c:txPr>
                <a:bodyPr/>
                <a:lstStyle/>
                <a:p>
                  <a:pPr>
                    <a:defRPr sz="800" b="1"/>
                  </a:pPr>
                  <a:endParaRPr lang="en-US"/>
                </a:p>
              </c:txPr>
              <c:showLegendKey val="1"/>
              <c:showVal val="0"/>
              <c:showCatName val="1"/>
              <c:showSerName val="0"/>
              <c:showPercent val="1"/>
              <c:showBubbleSize val="0"/>
            </c:dLbl>
            <c:numFmt formatCode="General" sourceLinked="0"/>
            <c:txPr>
              <a:bodyPr/>
              <a:lstStyle/>
              <a:p>
                <a:pPr>
                  <a:defRPr sz="800" b="1"/>
                </a:pPr>
                <a:endParaRPr lang="en-US"/>
              </a:p>
            </c:txPr>
            <c:showLegendKey val="1"/>
            <c:showVal val="0"/>
            <c:showCatName val="1"/>
            <c:showSerName val="0"/>
            <c:showPercent val="1"/>
            <c:showBubbleSize val="0"/>
            <c:showLeaderLines val="1"/>
          </c:dLbls>
          <c:cat>
            <c:strRef>
              <c:f>Sheet1!$B$7:$B$15</c:f>
              <c:strCache>
                <c:ptCount val="9"/>
                <c:pt idx="0">
                  <c:v>გადაუდებელი ამბულატორიული მომსახურება </c:v>
                </c:pt>
                <c:pt idx="1">
                  <c:v>გეგმიური ამბულატორიული მომსახურება </c:v>
                </c:pt>
                <c:pt idx="2">
                  <c:v>გადაუდებელი სტაციონალური მომსახურება</c:v>
                </c:pt>
                <c:pt idx="3">
                  <c:v>გეგმიური ქირურგიული მომსახურება ( გარდა კარდიოქირურგიისა)</c:v>
                </c:pt>
                <c:pt idx="4">
                  <c:v>კარდიოქირურგია </c:v>
                </c:pt>
                <c:pt idx="5">
                  <c:v>ქიმიოთერაპია და ჰორმონოთერაპია</c:v>
                </c:pt>
                <c:pt idx="6">
                  <c:v>სხივური თერაპია</c:v>
                </c:pt>
                <c:pt idx="7">
                  <c:v>მშობიარობა და საკეისრო კვეთა</c:v>
                </c:pt>
                <c:pt idx="8">
                  <c:v>სამკურნალო საშუალებები</c:v>
                </c:pt>
              </c:strCache>
            </c:strRef>
          </c:cat>
          <c:val>
            <c:numRef>
              <c:f>Sheet1!$C$7:$C$15</c:f>
              <c:numCache>
                <c:formatCode>#,##0.00;[Red]#,##0.00</c:formatCode>
                <c:ptCount val="9"/>
                <c:pt idx="0">
                  <c:v>142707643.80000001</c:v>
                </c:pt>
                <c:pt idx="1">
                  <c:v>866728339.29999995</c:v>
                </c:pt>
                <c:pt idx="2">
                  <c:v>179312060.30000001</c:v>
                </c:pt>
                <c:pt idx="3">
                  <c:v>235364197</c:v>
                </c:pt>
                <c:pt idx="4">
                  <c:v>50214141.109999999</c:v>
                </c:pt>
                <c:pt idx="5">
                  <c:v>55401846.240000002</c:v>
                </c:pt>
                <c:pt idx="6">
                  <c:v>33429791.66</c:v>
                </c:pt>
                <c:pt idx="7">
                  <c:v>87800039.890000001</c:v>
                </c:pt>
                <c:pt idx="8">
                  <c:v>72229.820000000007</c:v>
                </c:pt>
              </c:numCache>
            </c:numRef>
          </c:val>
        </c:ser>
        <c:dLbls>
          <c:showLegendKey val="0"/>
          <c:showVal val="0"/>
          <c:showCatName val="0"/>
          <c:showSerName val="0"/>
          <c:showPercent val="0"/>
          <c:showBubbleSize val="0"/>
          <c:showLeaderLines val="1"/>
        </c:dLbls>
      </c:pie3DChart>
    </c:plotArea>
    <c:plotVisOnly val="1"/>
    <c:dispBlanksAs val="gap"/>
    <c:showDLblsOverMax val="0"/>
  </c:chart>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hart>
    <c:autoTitleDeleted val="0"/>
    <c:plotArea>
      <c:layout>
        <c:manualLayout>
          <c:layoutTarget val="inner"/>
          <c:xMode val="edge"/>
          <c:yMode val="edge"/>
          <c:x val="0.10418331389131914"/>
          <c:y val="4.4814240546490927E-2"/>
          <c:w val="0.86835909400213862"/>
          <c:h val="0.69540768861495661"/>
        </c:manualLayout>
      </c:layout>
      <c:barChart>
        <c:barDir val="col"/>
        <c:grouping val="percentStacked"/>
        <c:varyColors val="0"/>
        <c:ser>
          <c:idx val="0"/>
          <c:order val="0"/>
          <c:tx>
            <c:strRef>
              <c:f>Sheet1!$A$2</c:f>
              <c:strCache>
                <c:ptCount val="1"/>
                <c:pt idx="0">
                  <c:v>სახელმწიფო </c:v>
                </c:pt>
              </c:strCache>
            </c:strRef>
          </c:tx>
          <c:invertIfNegative val="0"/>
          <c:dLbls>
            <c:numFmt formatCode="0%" sourceLinked="0"/>
            <c:showLegendKey val="0"/>
            <c:showVal val="1"/>
            <c:showCatName val="0"/>
            <c:showSerName val="0"/>
            <c:showPercent val="0"/>
            <c:showBubbleSize val="0"/>
            <c:showLeaderLines val="0"/>
          </c:dLbls>
          <c:cat>
            <c:strRef>
              <c:f>Sheet1!$B$1:$P$1</c:f>
              <c:strCache>
                <c:ptCount val="15"/>
                <c:pt idx="0">
                  <c:v>2001</c:v>
                </c:pt>
                <c:pt idx="1">
                  <c:v>2002</c:v>
                </c:pt>
                <c:pt idx="2">
                  <c:v>2003</c:v>
                </c:pt>
                <c:pt idx="3">
                  <c:v>2004</c:v>
                </c:pt>
                <c:pt idx="4">
                  <c:v>2005</c:v>
                </c:pt>
                <c:pt idx="5">
                  <c:v>2006</c:v>
                </c:pt>
                <c:pt idx="6">
                  <c:v>2007</c:v>
                </c:pt>
                <c:pt idx="7">
                  <c:v>2008</c:v>
                </c:pt>
                <c:pt idx="8">
                  <c:v>2009</c:v>
                </c:pt>
                <c:pt idx="9">
                  <c:v>2010</c:v>
                </c:pt>
                <c:pt idx="10">
                  <c:v>2011</c:v>
                </c:pt>
                <c:pt idx="11">
                  <c:v>2012</c:v>
                </c:pt>
                <c:pt idx="12">
                  <c:v>2013</c:v>
                </c:pt>
                <c:pt idx="13">
                  <c:v>2014</c:v>
                </c:pt>
                <c:pt idx="14">
                  <c:v>2015</c:v>
                </c:pt>
              </c:strCache>
            </c:strRef>
          </c:cat>
          <c:val>
            <c:numRef>
              <c:f>Sheet1!$B$2:$P$2</c:f>
              <c:numCache>
                <c:formatCode>0.0%</c:formatCode>
                <c:ptCount val="15"/>
                <c:pt idx="0">
                  <c:v>0.11611719897306028</c:v>
                </c:pt>
                <c:pt idx="1">
                  <c:v>0.11259381313655407</c:v>
                </c:pt>
                <c:pt idx="2">
                  <c:v>0.14282802968544489</c:v>
                </c:pt>
                <c:pt idx="3">
                  <c:v>0.14862777028551627</c:v>
                </c:pt>
                <c:pt idx="4">
                  <c:v>0.16336499026976065</c:v>
                </c:pt>
                <c:pt idx="5">
                  <c:v>0.16143108265720446</c:v>
                </c:pt>
                <c:pt idx="6">
                  <c:v>0.15638809063788717</c:v>
                </c:pt>
                <c:pt idx="7">
                  <c:v>0.1875627729921201</c:v>
                </c:pt>
                <c:pt idx="8">
                  <c:v>0.22551126059583557</c:v>
                </c:pt>
                <c:pt idx="9">
                  <c:v>0.22261162605956195</c:v>
                </c:pt>
                <c:pt idx="10">
                  <c:v>0.18389450440508417</c:v>
                </c:pt>
                <c:pt idx="11">
                  <c:v>0.20558478137628822</c:v>
                </c:pt>
                <c:pt idx="12">
                  <c:v>0.24305935029790032</c:v>
                </c:pt>
                <c:pt idx="13">
                  <c:v>0.28178101399054317</c:v>
                </c:pt>
                <c:pt idx="14">
                  <c:v>0.34536408745185498</c:v>
                </c:pt>
              </c:numCache>
            </c:numRef>
          </c:val>
        </c:ser>
        <c:ser>
          <c:idx val="1"/>
          <c:order val="1"/>
          <c:tx>
            <c:strRef>
              <c:f>Sheet1!$A$3</c:f>
              <c:strCache>
                <c:ptCount val="1"/>
                <c:pt idx="0">
                  <c:v>კერძო</c:v>
                </c:pt>
              </c:strCache>
            </c:strRef>
          </c:tx>
          <c:invertIfNegative val="0"/>
          <c:dLbls>
            <c:numFmt formatCode="0%" sourceLinked="0"/>
            <c:showLegendKey val="0"/>
            <c:showVal val="1"/>
            <c:showCatName val="0"/>
            <c:showSerName val="0"/>
            <c:showPercent val="0"/>
            <c:showBubbleSize val="0"/>
            <c:showLeaderLines val="0"/>
          </c:dLbls>
          <c:cat>
            <c:strRef>
              <c:f>Sheet1!$B$1:$P$1</c:f>
              <c:strCache>
                <c:ptCount val="15"/>
                <c:pt idx="0">
                  <c:v>2001</c:v>
                </c:pt>
                <c:pt idx="1">
                  <c:v>2002</c:v>
                </c:pt>
                <c:pt idx="2">
                  <c:v>2003</c:v>
                </c:pt>
                <c:pt idx="3">
                  <c:v>2004</c:v>
                </c:pt>
                <c:pt idx="4">
                  <c:v>2005</c:v>
                </c:pt>
                <c:pt idx="5">
                  <c:v>2006</c:v>
                </c:pt>
                <c:pt idx="6">
                  <c:v>2007</c:v>
                </c:pt>
                <c:pt idx="7">
                  <c:v>2008</c:v>
                </c:pt>
                <c:pt idx="8">
                  <c:v>2009</c:v>
                </c:pt>
                <c:pt idx="9">
                  <c:v>2010</c:v>
                </c:pt>
                <c:pt idx="10">
                  <c:v>2011</c:v>
                </c:pt>
                <c:pt idx="11">
                  <c:v>2012</c:v>
                </c:pt>
                <c:pt idx="12">
                  <c:v>2013</c:v>
                </c:pt>
                <c:pt idx="13">
                  <c:v>2014</c:v>
                </c:pt>
                <c:pt idx="14">
                  <c:v>2015</c:v>
                </c:pt>
              </c:strCache>
            </c:strRef>
          </c:cat>
          <c:val>
            <c:numRef>
              <c:f>Sheet1!$B$3:$P$3</c:f>
              <c:numCache>
                <c:formatCode>0.0%</c:formatCode>
                <c:ptCount val="15"/>
                <c:pt idx="0">
                  <c:v>0.81490275414112501</c:v>
                </c:pt>
                <c:pt idx="1">
                  <c:v>0.80935633349597846</c:v>
                </c:pt>
                <c:pt idx="2">
                  <c:v>0.79981256345050455</c:v>
                </c:pt>
                <c:pt idx="3">
                  <c:v>0.804888247937663</c:v>
                </c:pt>
                <c:pt idx="4">
                  <c:v>0.80825316857476259</c:v>
                </c:pt>
                <c:pt idx="5">
                  <c:v>0.78785257347005</c:v>
                </c:pt>
                <c:pt idx="6">
                  <c:v>0.78588910452734273</c:v>
                </c:pt>
                <c:pt idx="7">
                  <c:v>0.71769460750877689</c:v>
                </c:pt>
                <c:pt idx="8">
                  <c:v>0.73152284009282442</c:v>
                </c:pt>
                <c:pt idx="9">
                  <c:v>0.75060887839799795</c:v>
                </c:pt>
                <c:pt idx="10">
                  <c:v>0.79117243857065067</c:v>
                </c:pt>
                <c:pt idx="11">
                  <c:v>0.77138019413324044</c:v>
                </c:pt>
                <c:pt idx="12">
                  <c:v>0.73436844981121385</c:v>
                </c:pt>
                <c:pt idx="13">
                  <c:v>0.69930892367581288</c:v>
                </c:pt>
                <c:pt idx="14">
                  <c:v>0.63889449301500512</c:v>
                </c:pt>
              </c:numCache>
            </c:numRef>
          </c:val>
        </c:ser>
        <c:ser>
          <c:idx val="2"/>
          <c:order val="2"/>
          <c:tx>
            <c:strRef>
              <c:f>Sheet1!$A$4</c:f>
              <c:strCache>
                <c:ptCount val="1"/>
                <c:pt idx="0">
                  <c:v>საერთაშორისო დახმარება</c:v>
                </c:pt>
              </c:strCache>
            </c:strRef>
          </c:tx>
          <c:invertIfNegative val="0"/>
          <c:dLbls>
            <c:numFmt formatCode="0%" sourceLinked="0"/>
            <c:showLegendKey val="0"/>
            <c:showVal val="1"/>
            <c:showCatName val="0"/>
            <c:showSerName val="0"/>
            <c:showPercent val="0"/>
            <c:showBubbleSize val="0"/>
            <c:showLeaderLines val="0"/>
          </c:dLbls>
          <c:cat>
            <c:strRef>
              <c:f>Sheet1!$B$1:$P$1</c:f>
              <c:strCache>
                <c:ptCount val="15"/>
                <c:pt idx="0">
                  <c:v>2001</c:v>
                </c:pt>
                <c:pt idx="1">
                  <c:v>2002</c:v>
                </c:pt>
                <c:pt idx="2">
                  <c:v>2003</c:v>
                </c:pt>
                <c:pt idx="3">
                  <c:v>2004</c:v>
                </c:pt>
                <c:pt idx="4">
                  <c:v>2005</c:v>
                </c:pt>
                <c:pt idx="5">
                  <c:v>2006</c:v>
                </c:pt>
                <c:pt idx="6">
                  <c:v>2007</c:v>
                </c:pt>
                <c:pt idx="7">
                  <c:v>2008</c:v>
                </c:pt>
                <c:pt idx="8">
                  <c:v>2009</c:v>
                </c:pt>
                <c:pt idx="9">
                  <c:v>2010</c:v>
                </c:pt>
                <c:pt idx="10">
                  <c:v>2011</c:v>
                </c:pt>
                <c:pt idx="11">
                  <c:v>2012</c:v>
                </c:pt>
                <c:pt idx="12">
                  <c:v>2013</c:v>
                </c:pt>
                <c:pt idx="13">
                  <c:v>2014</c:v>
                </c:pt>
                <c:pt idx="14">
                  <c:v>2015</c:v>
                </c:pt>
              </c:strCache>
            </c:strRef>
          </c:cat>
          <c:val>
            <c:numRef>
              <c:f>Sheet1!$B$4:$P$4</c:f>
              <c:numCache>
                <c:formatCode>0.0%</c:formatCode>
                <c:ptCount val="15"/>
                <c:pt idx="0">
                  <c:v>6.8980046885814689E-2</c:v>
                </c:pt>
                <c:pt idx="1">
                  <c:v>7.8049853367467503E-2</c:v>
                </c:pt>
                <c:pt idx="2">
                  <c:v>5.7359406864050499E-2</c:v>
                </c:pt>
                <c:pt idx="3">
                  <c:v>4.6483981776820775E-2</c:v>
                </c:pt>
                <c:pt idx="4">
                  <c:v>2.8381841155476779E-2</c:v>
                </c:pt>
                <c:pt idx="5">
                  <c:v>5.0716343872745498E-2</c:v>
                </c:pt>
                <c:pt idx="6">
                  <c:v>5.7722804834769992E-2</c:v>
                </c:pt>
                <c:pt idx="7">
                  <c:v>9.4742619499103023E-2</c:v>
                </c:pt>
                <c:pt idx="8">
                  <c:v>4.2965899311339976E-2</c:v>
                </c:pt>
                <c:pt idx="9">
                  <c:v>2.6779495542440149E-2</c:v>
                </c:pt>
                <c:pt idx="10">
                  <c:v>2.4933057024265196E-2</c:v>
                </c:pt>
                <c:pt idx="11">
                  <c:v>2.3035024490471314E-2</c:v>
                </c:pt>
                <c:pt idx="12">
                  <c:v>2.2572199890885752E-2</c:v>
                </c:pt>
                <c:pt idx="13">
                  <c:v>1.8910062333644111E-2</c:v>
                </c:pt>
                <c:pt idx="14">
                  <c:v>1.5741419533139903E-2</c:v>
                </c:pt>
              </c:numCache>
            </c:numRef>
          </c:val>
        </c:ser>
        <c:dLbls>
          <c:showLegendKey val="0"/>
          <c:showVal val="0"/>
          <c:showCatName val="0"/>
          <c:showSerName val="0"/>
          <c:showPercent val="0"/>
          <c:showBubbleSize val="0"/>
        </c:dLbls>
        <c:gapWidth val="46"/>
        <c:overlap val="100"/>
        <c:axId val="165869440"/>
        <c:axId val="171711872"/>
      </c:barChart>
      <c:catAx>
        <c:axId val="165869440"/>
        <c:scaling>
          <c:orientation val="minMax"/>
        </c:scaling>
        <c:delete val="0"/>
        <c:axPos val="b"/>
        <c:majorTickMark val="out"/>
        <c:minorTickMark val="none"/>
        <c:tickLblPos val="nextTo"/>
        <c:txPr>
          <a:bodyPr/>
          <a:lstStyle/>
          <a:p>
            <a:pPr>
              <a:defRPr sz="1600"/>
            </a:pPr>
            <a:endParaRPr lang="en-US"/>
          </a:p>
        </c:txPr>
        <c:crossAx val="171711872"/>
        <c:crosses val="autoZero"/>
        <c:auto val="1"/>
        <c:lblAlgn val="ctr"/>
        <c:lblOffset val="100"/>
        <c:noMultiLvlLbl val="0"/>
      </c:catAx>
      <c:valAx>
        <c:axId val="171711872"/>
        <c:scaling>
          <c:orientation val="minMax"/>
        </c:scaling>
        <c:delete val="0"/>
        <c:axPos val="l"/>
        <c:majorGridlines/>
        <c:numFmt formatCode="0%" sourceLinked="1"/>
        <c:majorTickMark val="out"/>
        <c:minorTickMark val="none"/>
        <c:tickLblPos val="nextTo"/>
        <c:crossAx val="165869440"/>
        <c:crosses val="autoZero"/>
        <c:crossBetween val="between"/>
      </c:valAx>
    </c:plotArea>
    <c:legend>
      <c:legendPos val="r"/>
      <c:layout>
        <c:manualLayout>
          <c:xMode val="edge"/>
          <c:yMode val="edge"/>
          <c:x val="3.2018567123550409E-4"/>
          <c:y val="0.90881238653857865"/>
          <c:w val="0.95184030815592502"/>
          <c:h val="9.1187613461421679E-2"/>
        </c:manualLayout>
      </c:layout>
      <c:overlay val="0"/>
    </c:legend>
    <c:plotVisOnly val="1"/>
    <c:dispBlanksAs val="gap"/>
    <c:showDLblsOverMax val="0"/>
  </c:chart>
  <c:txPr>
    <a:bodyPr/>
    <a:lstStyle/>
    <a:p>
      <a:pPr>
        <a:defRPr sz="1800"/>
      </a:pPr>
      <a:endParaRPr lang="en-US"/>
    </a:p>
  </c:txPr>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plotArea>
      <c:layout>
        <c:manualLayout>
          <c:layoutTarget val="inner"/>
          <c:xMode val="edge"/>
          <c:yMode val="edge"/>
          <c:x val="2.6715239829993964E-2"/>
          <c:y val="2.5990897864776142E-2"/>
          <c:w val="0.94656952034001218"/>
          <c:h val="0.79097178534547263"/>
        </c:manualLayout>
      </c:layout>
      <c:barChart>
        <c:barDir val="col"/>
        <c:grouping val="clustered"/>
        <c:varyColors val="0"/>
        <c:ser>
          <c:idx val="0"/>
          <c:order val="0"/>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'Cov spending change'!$A$16:$A$18</c:f>
              <c:strCache>
                <c:ptCount val="2"/>
                <c:pt idx="0">
                  <c:v>Population coverage</c:v>
                </c:pt>
                <c:pt idx="1">
                  <c:v>Public spending on health</c:v>
                </c:pt>
              </c:strCache>
            </c:strRef>
          </c:cat>
          <c:val>
            <c:numRef>
              <c:f>'Cov spending change'!$B$16:$B$18</c:f>
              <c:numCache>
                <c:formatCode>0%</c:formatCode>
                <c:ptCount val="2"/>
                <c:pt idx="0">
                  <c:v>1.2194999999999991</c:v>
                </c:pt>
                <c:pt idx="1">
                  <c:v>0.72430000000000005</c:v>
                </c:pt>
              </c:numCache>
            </c:numRef>
          </c:val>
        </c:ser>
        <c:dLbls>
          <c:showLegendKey val="0"/>
          <c:showVal val="1"/>
          <c:showCatName val="0"/>
          <c:showSerName val="0"/>
          <c:showPercent val="0"/>
          <c:showBubbleSize val="0"/>
        </c:dLbls>
        <c:gapWidth val="14"/>
        <c:axId val="159025024"/>
        <c:axId val="165809152"/>
      </c:barChart>
      <c:catAx>
        <c:axId val="159025024"/>
        <c:scaling>
          <c:orientation val="minMax"/>
        </c:scaling>
        <c:delete val="0"/>
        <c:axPos val="b"/>
        <c:numFmt formatCode="General" sourceLinked="0"/>
        <c:majorTickMark val="none"/>
        <c:minorTickMark val="none"/>
        <c:tickLblPos val="nextTo"/>
        <c:spPr>
          <a:ln>
            <a:noFill/>
          </a:ln>
        </c:spPr>
        <c:txPr>
          <a:bodyPr/>
          <a:lstStyle/>
          <a:p>
            <a:pPr>
              <a:defRPr lang="en-GB"/>
            </a:pPr>
            <a:endParaRPr lang="en-US"/>
          </a:p>
        </c:txPr>
        <c:crossAx val="165809152"/>
        <c:crosses val="autoZero"/>
        <c:auto val="1"/>
        <c:lblAlgn val="ctr"/>
        <c:lblOffset val="100"/>
        <c:noMultiLvlLbl val="0"/>
      </c:catAx>
      <c:valAx>
        <c:axId val="165809152"/>
        <c:scaling>
          <c:orientation val="minMax"/>
        </c:scaling>
        <c:delete val="1"/>
        <c:axPos val="l"/>
        <c:numFmt formatCode="0%" sourceLinked="1"/>
        <c:majorTickMark val="out"/>
        <c:minorTickMark val="none"/>
        <c:tickLblPos val="nextTo"/>
        <c:crossAx val="159025024"/>
        <c:crosses val="autoZero"/>
        <c:crossBetween val="between"/>
      </c:valAx>
    </c:plotArea>
    <c:plotVisOnly val="1"/>
    <c:dispBlanksAs val="gap"/>
    <c:showDLblsOverMax val="0"/>
  </c:chart>
  <c:spPr>
    <a:ln>
      <a:noFill/>
    </a:ln>
  </c:spPr>
  <c:txPr>
    <a:bodyPr/>
    <a:lstStyle/>
    <a:p>
      <a:pPr>
        <a:defRPr sz="1800">
          <a:solidFill>
            <a:srgbClr val="002060"/>
          </a:solidFill>
          <a:latin typeface="Arial" panose="020B0604020202020204" pitchFamily="34" charset="0"/>
          <a:cs typeface="Arial" panose="020B0604020202020204" pitchFamily="34" charset="0"/>
        </a:defRPr>
      </a:pPr>
      <a:endParaRPr lang="en-US"/>
    </a:p>
  </c:txPr>
  <c:externalData r:id="rId2">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hart>
    <c:autoTitleDeleted val="0"/>
    <c:plotArea>
      <c:layout/>
      <c:barChart>
        <c:barDir val="col"/>
        <c:grouping val="clustered"/>
        <c:varyColors val="0"/>
        <c:ser>
          <c:idx val="0"/>
          <c:order val="0"/>
          <c:tx>
            <c:strRef>
              <c:f>Sheet1!$B$1</c:f>
              <c:strCache>
                <c:ptCount val="1"/>
                <c:pt idx="0">
                  <c:v>2010</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c:f>
              <c:strCache>
                <c:ptCount val="1"/>
                <c:pt idx="0">
                  <c:v>სულ</c:v>
                </c:pt>
              </c:strCache>
            </c:strRef>
          </c:cat>
          <c:val>
            <c:numRef>
              <c:f>Sheet1!$B$2</c:f>
              <c:numCache>
                <c:formatCode>General</c:formatCode>
                <c:ptCount val="1"/>
                <c:pt idx="0">
                  <c:v>1257</c:v>
                </c:pt>
              </c:numCache>
            </c:numRef>
          </c:val>
        </c:ser>
        <c:ser>
          <c:idx val="1"/>
          <c:order val="1"/>
          <c:tx>
            <c:strRef>
              <c:f>Sheet1!$C$1</c:f>
              <c:strCache>
                <c:ptCount val="1"/>
                <c:pt idx="0">
                  <c:v>2014</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c:f>
              <c:strCache>
                <c:ptCount val="1"/>
                <c:pt idx="0">
                  <c:v>სულ</c:v>
                </c:pt>
              </c:strCache>
            </c:strRef>
          </c:cat>
          <c:val>
            <c:numRef>
              <c:f>Sheet1!$C$2</c:f>
              <c:numCache>
                <c:formatCode>General</c:formatCode>
                <c:ptCount val="1"/>
                <c:pt idx="0">
                  <c:v>943</c:v>
                </c:pt>
              </c:numCache>
            </c:numRef>
          </c:val>
        </c:ser>
        <c:dLbls>
          <c:showLegendKey val="0"/>
          <c:showVal val="0"/>
          <c:showCatName val="0"/>
          <c:showSerName val="0"/>
          <c:showPercent val="0"/>
          <c:showBubbleSize val="0"/>
        </c:dLbls>
        <c:gapWidth val="150"/>
        <c:axId val="91092480"/>
        <c:axId val="91094016"/>
      </c:barChart>
      <c:catAx>
        <c:axId val="91092480"/>
        <c:scaling>
          <c:orientation val="minMax"/>
        </c:scaling>
        <c:delete val="0"/>
        <c:axPos val="b"/>
        <c:numFmt formatCode="General" sourceLinked="0"/>
        <c:majorTickMark val="out"/>
        <c:minorTickMark val="none"/>
        <c:tickLblPos val="nextTo"/>
        <c:crossAx val="91094016"/>
        <c:crosses val="autoZero"/>
        <c:auto val="1"/>
        <c:lblAlgn val="ctr"/>
        <c:lblOffset val="100"/>
        <c:noMultiLvlLbl val="0"/>
      </c:catAx>
      <c:valAx>
        <c:axId val="91094016"/>
        <c:scaling>
          <c:orientation val="minMax"/>
        </c:scaling>
        <c:delete val="1"/>
        <c:axPos val="l"/>
        <c:numFmt formatCode="General" sourceLinked="1"/>
        <c:majorTickMark val="out"/>
        <c:minorTickMark val="none"/>
        <c:tickLblPos val="nextTo"/>
        <c:crossAx val="91092480"/>
        <c:crosses val="autoZero"/>
        <c:crossBetween val="between"/>
      </c:valAx>
    </c:plotArea>
    <c:legend>
      <c:legendPos val="r"/>
      <c:layout>
        <c:manualLayout>
          <c:xMode val="edge"/>
          <c:yMode val="edge"/>
          <c:x val="0.73259623797025375"/>
          <c:y val="4.111544223513431E-2"/>
          <c:w val="9.6107465733449984E-2"/>
          <c:h val="0.18358126985755552"/>
        </c:manualLayout>
      </c:layout>
      <c:overlay val="0"/>
    </c:legend>
    <c:plotVisOnly val="1"/>
    <c:dispBlanksAs val="gap"/>
    <c:showDLblsOverMax val="0"/>
  </c:chart>
  <c:txPr>
    <a:bodyPr/>
    <a:lstStyle/>
    <a:p>
      <a:pPr>
        <a:defRPr sz="1800"/>
      </a:pPr>
      <a:endParaRPr lang="en-US"/>
    </a:p>
  </c:txPr>
  <c:externalData r:id="rId1">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hart>
    <c:autoTitleDeleted val="0"/>
    <c:plotArea>
      <c:layout>
        <c:manualLayout>
          <c:layoutTarget val="inner"/>
          <c:xMode val="edge"/>
          <c:yMode val="edge"/>
          <c:x val="0.11268785846213668"/>
          <c:y val="0.15168020595837836"/>
          <c:w val="0.81475551667152712"/>
          <c:h val="0.7431682494973999"/>
        </c:manualLayout>
      </c:layout>
      <c:barChart>
        <c:barDir val="col"/>
        <c:grouping val="clustered"/>
        <c:varyColors val="0"/>
        <c:ser>
          <c:idx val="0"/>
          <c:order val="0"/>
          <c:tx>
            <c:strRef>
              <c:f>Sheet1!$B$1</c:f>
              <c:strCache>
                <c:ptCount val="1"/>
                <c:pt idx="0">
                  <c:v>ჯიბიდან გადახდები. მლნ ლარი</c:v>
                </c:pt>
              </c:strCache>
            </c:strRef>
          </c:tx>
          <c:invertIfNegative val="0"/>
          <c:dLbls>
            <c:dLblPos val="inBase"/>
            <c:showLegendKey val="0"/>
            <c:showVal val="1"/>
            <c:showCatName val="0"/>
            <c:showSerName val="0"/>
            <c:showPercent val="0"/>
            <c:showBubbleSize val="0"/>
            <c:showLeaderLines val="0"/>
          </c:dLbls>
          <c:cat>
            <c:numRef>
              <c:f>Sheet1!$A$2:$A$7</c:f>
              <c:numCache>
                <c:formatCode>General</c:formatCode>
                <c:ptCount val="6"/>
                <c:pt idx="0">
                  <c:v>2010</c:v>
                </c:pt>
                <c:pt idx="1">
                  <c:v>2011</c:v>
                </c:pt>
                <c:pt idx="2">
                  <c:v>2012</c:v>
                </c:pt>
                <c:pt idx="3">
                  <c:v>2013</c:v>
                </c:pt>
                <c:pt idx="4">
                  <c:v>2014</c:v>
                </c:pt>
                <c:pt idx="5">
                  <c:v>2015</c:v>
                </c:pt>
              </c:numCache>
            </c:numRef>
          </c:cat>
          <c:val>
            <c:numRef>
              <c:f>Sheet1!$B$2:$B$7</c:f>
              <c:numCache>
                <c:formatCode>General</c:formatCode>
                <c:ptCount val="6"/>
                <c:pt idx="0">
                  <c:v>1440</c:v>
                </c:pt>
                <c:pt idx="1">
                  <c:v>1543</c:v>
                </c:pt>
                <c:pt idx="2">
                  <c:v>1609</c:v>
                </c:pt>
                <c:pt idx="3">
                  <c:v>1557</c:v>
                </c:pt>
                <c:pt idx="4">
                  <c:v>1623</c:v>
                </c:pt>
                <c:pt idx="5">
                  <c:v>1481</c:v>
                </c:pt>
              </c:numCache>
            </c:numRef>
          </c:val>
        </c:ser>
        <c:dLbls>
          <c:showLegendKey val="0"/>
          <c:showVal val="0"/>
          <c:showCatName val="0"/>
          <c:showSerName val="0"/>
          <c:showPercent val="0"/>
          <c:showBubbleSize val="0"/>
        </c:dLbls>
        <c:gapWidth val="150"/>
        <c:axId val="44093440"/>
        <c:axId val="43911808"/>
      </c:barChart>
      <c:lineChart>
        <c:grouping val="standard"/>
        <c:varyColors val="0"/>
        <c:ser>
          <c:idx val="1"/>
          <c:order val="1"/>
          <c:tx>
            <c:strRef>
              <c:f>Sheet1!$C$1</c:f>
              <c:strCache>
                <c:ptCount val="1"/>
                <c:pt idx="0">
                  <c:v>ჯიბიდან გადახდების წილი (%) ჯანდაცვაზე მთლიანი დანახარჯებიდან</c:v>
                </c:pt>
              </c:strCache>
            </c:strRef>
          </c:tx>
          <c:marker>
            <c:symbol val="none"/>
          </c:marker>
          <c:dLbls>
            <c:dLbl>
              <c:idx val="5"/>
              <c:layout>
                <c:manualLayout>
                  <c:x val="-3.0864197530864196E-2"/>
                  <c:y val="-4.77025552352063E-2"/>
                </c:manualLayout>
              </c:layout>
              <c:showLegendKey val="0"/>
              <c:showVal val="1"/>
              <c:showCatName val="0"/>
              <c:showSerName val="0"/>
              <c:showPercent val="0"/>
              <c:showBubbleSize val="0"/>
            </c:dLbl>
            <c:numFmt formatCode="0.0%" sourceLinked="0"/>
            <c:showLegendKey val="0"/>
            <c:showVal val="1"/>
            <c:showCatName val="0"/>
            <c:showSerName val="0"/>
            <c:showPercent val="0"/>
            <c:showBubbleSize val="0"/>
            <c:showLeaderLines val="0"/>
          </c:dLbls>
          <c:cat>
            <c:numRef>
              <c:f>Sheet1!$A$2:$A$7</c:f>
              <c:numCache>
                <c:formatCode>General</c:formatCode>
                <c:ptCount val="6"/>
                <c:pt idx="0">
                  <c:v>2010</c:v>
                </c:pt>
                <c:pt idx="1">
                  <c:v>2011</c:v>
                </c:pt>
                <c:pt idx="2">
                  <c:v>2012</c:v>
                </c:pt>
                <c:pt idx="3">
                  <c:v>2013</c:v>
                </c:pt>
                <c:pt idx="4">
                  <c:v>2014</c:v>
                </c:pt>
                <c:pt idx="5">
                  <c:v>2015</c:v>
                </c:pt>
              </c:numCache>
            </c:numRef>
          </c:cat>
          <c:val>
            <c:numRef>
              <c:f>Sheet1!$C$2:$C$7</c:f>
              <c:numCache>
                <c:formatCode>0.00%</c:formatCode>
                <c:ptCount val="6"/>
                <c:pt idx="0">
                  <c:v>0.72699999999999998</c:v>
                </c:pt>
                <c:pt idx="1">
                  <c:v>0.75600000000000001</c:v>
                </c:pt>
                <c:pt idx="2">
                  <c:v>0.73399999999999999</c:v>
                </c:pt>
                <c:pt idx="3" formatCode="0%">
                  <c:v>0.69099999999999995</c:v>
                </c:pt>
                <c:pt idx="4">
                  <c:v>0.66</c:v>
                </c:pt>
                <c:pt idx="5" formatCode="0.0%">
                  <c:v>0.58399999999999996</c:v>
                </c:pt>
              </c:numCache>
            </c:numRef>
          </c:val>
          <c:smooth val="0"/>
        </c:ser>
        <c:dLbls>
          <c:showLegendKey val="0"/>
          <c:showVal val="0"/>
          <c:showCatName val="0"/>
          <c:showSerName val="0"/>
          <c:showPercent val="0"/>
          <c:showBubbleSize val="0"/>
        </c:dLbls>
        <c:marker val="1"/>
        <c:smooth val="0"/>
        <c:axId val="42070400"/>
        <c:axId val="43696128"/>
      </c:lineChart>
      <c:catAx>
        <c:axId val="42070400"/>
        <c:scaling>
          <c:orientation val="minMax"/>
        </c:scaling>
        <c:delete val="0"/>
        <c:axPos val="b"/>
        <c:numFmt formatCode="General" sourceLinked="1"/>
        <c:majorTickMark val="out"/>
        <c:minorTickMark val="none"/>
        <c:tickLblPos val="nextTo"/>
        <c:crossAx val="43696128"/>
        <c:crosses val="autoZero"/>
        <c:auto val="1"/>
        <c:lblAlgn val="ctr"/>
        <c:lblOffset val="100"/>
        <c:noMultiLvlLbl val="0"/>
      </c:catAx>
      <c:valAx>
        <c:axId val="43696128"/>
        <c:scaling>
          <c:orientation val="minMax"/>
        </c:scaling>
        <c:delete val="0"/>
        <c:axPos val="l"/>
        <c:majorGridlines/>
        <c:numFmt formatCode="0%" sourceLinked="0"/>
        <c:majorTickMark val="out"/>
        <c:minorTickMark val="none"/>
        <c:tickLblPos val="nextTo"/>
        <c:crossAx val="42070400"/>
        <c:crosses val="autoZero"/>
        <c:crossBetween val="between"/>
      </c:valAx>
      <c:valAx>
        <c:axId val="43911808"/>
        <c:scaling>
          <c:orientation val="minMax"/>
        </c:scaling>
        <c:delete val="0"/>
        <c:axPos val="r"/>
        <c:numFmt formatCode="General" sourceLinked="1"/>
        <c:majorTickMark val="out"/>
        <c:minorTickMark val="none"/>
        <c:tickLblPos val="nextTo"/>
        <c:crossAx val="44093440"/>
        <c:crosses val="max"/>
        <c:crossBetween val="between"/>
      </c:valAx>
      <c:catAx>
        <c:axId val="44093440"/>
        <c:scaling>
          <c:orientation val="minMax"/>
        </c:scaling>
        <c:delete val="1"/>
        <c:axPos val="b"/>
        <c:numFmt formatCode="General" sourceLinked="1"/>
        <c:majorTickMark val="out"/>
        <c:minorTickMark val="none"/>
        <c:tickLblPos val="nextTo"/>
        <c:crossAx val="43911808"/>
        <c:crosses val="autoZero"/>
        <c:auto val="1"/>
        <c:lblAlgn val="ctr"/>
        <c:lblOffset val="100"/>
        <c:noMultiLvlLbl val="0"/>
      </c:catAx>
    </c:plotArea>
    <c:legend>
      <c:legendPos val="r"/>
      <c:layout>
        <c:manualLayout>
          <c:xMode val="edge"/>
          <c:yMode val="edge"/>
          <c:x val="9.1018397005929799E-2"/>
          <c:y val="7.8171209088540624E-4"/>
          <c:w val="0.85188283756197147"/>
          <c:h val="0.14540242595885119"/>
        </c:manualLayout>
      </c:layout>
      <c:overlay val="0"/>
      <c:txPr>
        <a:bodyPr/>
        <a:lstStyle/>
        <a:p>
          <a:pPr>
            <a:defRPr sz="1600"/>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hart>
    <c:autoTitleDeleted val="0"/>
    <c:plotArea>
      <c:layout>
        <c:manualLayout>
          <c:layoutTarget val="inner"/>
          <c:xMode val="edge"/>
          <c:yMode val="edge"/>
          <c:x val="2.8301886792452831E-2"/>
          <c:y val="5.8823529411764705E-2"/>
          <c:w val="0.94757288784847837"/>
          <c:h val="0.91714875714065158"/>
        </c:manualLayout>
      </c:layout>
      <c:barChart>
        <c:barDir val="col"/>
        <c:grouping val="clustered"/>
        <c:varyColors val="0"/>
        <c:ser>
          <c:idx val="0"/>
          <c:order val="0"/>
          <c:tx>
            <c:strRef>
              <c:f>Sheet1!$B$1</c:f>
              <c:strCache>
                <c:ptCount val="1"/>
                <c:pt idx="0">
                  <c:v>2012</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c:f>
              <c:strCache>
                <c:ptCount val="1"/>
                <c:pt idx="0">
                  <c:v>Category 1</c:v>
                </c:pt>
              </c:strCache>
            </c:strRef>
          </c:cat>
          <c:val>
            <c:numRef>
              <c:f>Sheet1!$B$2</c:f>
              <c:numCache>
                <c:formatCode>General</c:formatCode>
                <c:ptCount val="1"/>
                <c:pt idx="0">
                  <c:v>11.3</c:v>
                </c:pt>
              </c:numCache>
            </c:numRef>
          </c:val>
        </c:ser>
        <c:ser>
          <c:idx val="1"/>
          <c:order val="1"/>
          <c:tx>
            <c:strRef>
              <c:f>Sheet1!$C$1</c:f>
              <c:strCache>
                <c:ptCount val="1"/>
                <c:pt idx="0">
                  <c:v>2015</c:v>
                </c:pt>
              </c:strCache>
            </c:strRef>
          </c:tx>
          <c:invertIfNegative val="0"/>
          <c:dLbls>
            <c:numFmt formatCode="#,##0.0" sourceLinked="0"/>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c:f>
              <c:strCache>
                <c:ptCount val="1"/>
                <c:pt idx="0">
                  <c:v>Category 1</c:v>
                </c:pt>
              </c:strCache>
            </c:strRef>
          </c:cat>
          <c:val>
            <c:numRef>
              <c:f>Sheet1!$C$2</c:f>
              <c:numCache>
                <c:formatCode>General</c:formatCode>
                <c:ptCount val="1"/>
                <c:pt idx="0">
                  <c:v>12</c:v>
                </c:pt>
              </c:numCache>
            </c:numRef>
          </c:val>
        </c:ser>
        <c:dLbls>
          <c:showLegendKey val="0"/>
          <c:showVal val="0"/>
          <c:showCatName val="0"/>
          <c:showSerName val="0"/>
          <c:showPercent val="0"/>
          <c:showBubbleSize val="0"/>
        </c:dLbls>
        <c:gapWidth val="150"/>
        <c:axId val="95488256"/>
        <c:axId val="95498240"/>
      </c:barChart>
      <c:catAx>
        <c:axId val="95488256"/>
        <c:scaling>
          <c:orientation val="minMax"/>
        </c:scaling>
        <c:delete val="1"/>
        <c:axPos val="b"/>
        <c:numFmt formatCode="General" sourceLinked="0"/>
        <c:majorTickMark val="out"/>
        <c:minorTickMark val="none"/>
        <c:tickLblPos val="nextTo"/>
        <c:crossAx val="95498240"/>
        <c:crosses val="autoZero"/>
        <c:auto val="1"/>
        <c:lblAlgn val="ctr"/>
        <c:lblOffset val="100"/>
        <c:noMultiLvlLbl val="0"/>
      </c:catAx>
      <c:valAx>
        <c:axId val="95498240"/>
        <c:scaling>
          <c:orientation val="minMax"/>
        </c:scaling>
        <c:delete val="1"/>
        <c:axPos val="l"/>
        <c:numFmt formatCode="General" sourceLinked="1"/>
        <c:majorTickMark val="out"/>
        <c:minorTickMark val="none"/>
        <c:tickLblPos val="nextTo"/>
        <c:crossAx val="95488256"/>
        <c:crosses val="autoZero"/>
        <c:crossBetween val="between"/>
      </c:valAx>
    </c:plotArea>
    <c:legend>
      <c:legendPos val="r"/>
      <c:layout>
        <c:manualLayout>
          <c:xMode val="edge"/>
          <c:yMode val="edge"/>
          <c:x val="0.2371386123904323"/>
          <c:y val="8.5233132623127997E-2"/>
          <c:w val="0.19584162828703017"/>
          <c:h val="0.27210977304307549"/>
        </c:manualLayout>
      </c:layout>
      <c:overlay val="0"/>
    </c:legend>
    <c:plotVisOnly val="1"/>
    <c:dispBlanksAs val="gap"/>
    <c:showDLblsOverMax val="0"/>
  </c:chart>
  <c:txPr>
    <a:bodyPr/>
    <a:lstStyle/>
    <a:p>
      <a:pPr>
        <a:defRPr sz="1800"/>
      </a:pPr>
      <a:endParaRPr lang="en-US"/>
    </a:p>
  </c:txPr>
  <c:externalData r:id="rId1">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hart>
    <c:autoTitleDeleted val="0"/>
    <c:plotArea>
      <c:layout>
        <c:manualLayout>
          <c:layoutTarget val="inner"/>
          <c:xMode val="edge"/>
          <c:yMode val="edge"/>
          <c:x val="2.8301886792452831E-2"/>
          <c:y val="5.8823529411764705E-2"/>
          <c:w val="0.94757288784847837"/>
          <c:h val="0.91714875714065158"/>
        </c:manualLayout>
      </c:layout>
      <c:barChart>
        <c:barDir val="col"/>
        <c:grouping val="clustered"/>
        <c:varyColors val="0"/>
        <c:ser>
          <c:idx val="0"/>
          <c:order val="0"/>
          <c:tx>
            <c:strRef>
              <c:f>Sheet1!$B$1</c:f>
              <c:strCache>
                <c:ptCount val="1"/>
                <c:pt idx="0">
                  <c:v>2012</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c:f>
              <c:strCache>
                <c:ptCount val="1"/>
                <c:pt idx="0">
                  <c:v>Category 1</c:v>
                </c:pt>
              </c:strCache>
            </c:strRef>
          </c:cat>
          <c:val>
            <c:numRef>
              <c:f>Sheet1!$B$2</c:f>
              <c:numCache>
                <c:formatCode>General</c:formatCode>
                <c:ptCount val="1"/>
                <c:pt idx="0">
                  <c:v>2.2999999999999998</c:v>
                </c:pt>
              </c:numCache>
            </c:numRef>
          </c:val>
        </c:ser>
        <c:ser>
          <c:idx val="1"/>
          <c:order val="1"/>
          <c:tx>
            <c:strRef>
              <c:f>Sheet1!$C$1</c:f>
              <c:strCache>
                <c:ptCount val="1"/>
                <c:pt idx="0">
                  <c:v>2015</c:v>
                </c:pt>
              </c:strCache>
            </c:strRef>
          </c:tx>
          <c:invertIfNegative val="0"/>
          <c:dLbls>
            <c:numFmt formatCode="#,##0.0" sourceLinked="0"/>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c:f>
              <c:strCache>
                <c:ptCount val="1"/>
                <c:pt idx="0">
                  <c:v>Category 1</c:v>
                </c:pt>
              </c:strCache>
            </c:strRef>
          </c:cat>
          <c:val>
            <c:numRef>
              <c:f>Sheet1!$C$2</c:f>
              <c:numCache>
                <c:formatCode>General</c:formatCode>
                <c:ptCount val="1"/>
                <c:pt idx="0">
                  <c:v>4</c:v>
                </c:pt>
              </c:numCache>
            </c:numRef>
          </c:val>
        </c:ser>
        <c:dLbls>
          <c:showLegendKey val="0"/>
          <c:showVal val="0"/>
          <c:showCatName val="0"/>
          <c:showSerName val="0"/>
          <c:showPercent val="0"/>
          <c:showBubbleSize val="0"/>
        </c:dLbls>
        <c:gapWidth val="150"/>
        <c:axId val="94439296"/>
        <c:axId val="94440832"/>
      </c:barChart>
      <c:catAx>
        <c:axId val="94439296"/>
        <c:scaling>
          <c:orientation val="minMax"/>
        </c:scaling>
        <c:delete val="1"/>
        <c:axPos val="b"/>
        <c:numFmt formatCode="General" sourceLinked="0"/>
        <c:majorTickMark val="out"/>
        <c:minorTickMark val="none"/>
        <c:tickLblPos val="nextTo"/>
        <c:crossAx val="94440832"/>
        <c:crosses val="autoZero"/>
        <c:auto val="1"/>
        <c:lblAlgn val="ctr"/>
        <c:lblOffset val="100"/>
        <c:noMultiLvlLbl val="0"/>
      </c:catAx>
      <c:valAx>
        <c:axId val="94440832"/>
        <c:scaling>
          <c:orientation val="minMax"/>
        </c:scaling>
        <c:delete val="1"/>
        <c:axPos val="l"/>
        <c:numFmt formatCode="General" sourceLinked="1"/>
        <c:majorTickMark val="out"/>
        <c:minorTickMark val="none"/>
        <c:tickLblPos val="nextTo"/>
        <c:crossAx val="94439296"/>
        <c:crosses val="autoZero"/>
        <c:crossBetween val="between"/>
      </c:valAx>
    </c:plotArea>
    <c:legend>
      <c:legendPos val="r"/>
      <c:layout>
        <c:manualLayout>
          <c:xMode val="edge"/>
          <c:yMode val="edge"/>
          <c:x val="0.2371386123904323"/>
          <c:y val="8.5233132623127997E-2"/>
          <c:w val="0.19584162828703017"/>
          <c:h val="0.27210977304307549"/>
        </c:manualLayout>
      </c:layout>
      <c:overlay val="0"/>
    </c:legend>
    <c:plotVisOnly val="1"/>
    <c:dispBlanksAs val="gap"/>
    <c:showDLblsOverMax val="0"/>
  </c:chart>
  <c:txPr>
    <a:bodyPr/>
    <a:lstStyle/>
    <a:p>
      <a:pPr>
        <a:defRPr sz="1800"/>
      </a:pPr>
      <a:endParaRPr lang="en-US"/>
    </a:p>
  </c:txPr>
  <c:externalData r:id="rId1">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600" b="1" i="0" u="none" strike="noStrike" kern="1200" baseline="0">
                <a:solidFill>
                  <a:schemeClr val="tx1">
                    <a:lumMod val="65000"/>
                    <a:lumOff val="35000"/>
                  </a:schemeClr>
                </a:solidFill>
                <a:latin typeface="+mn-lt"/>
                <a:ea typeface="+mn-ea"/>
                <a:cs typeface="+mn-cs"/>
              </a:defRPr>
            </a:pPr>
            <a:r>
              <a:rPr lang="ka-GE"/>
              <a:t>სულ</a:t>
            </a:r>
            <a:r>
              <a:rPr lang="en-US"/>
              <a:t> </a:t>
            </a:r>
            <a:r>
              <a:rPr lang="ka-GE"/>
              <a:t>მოთხოვნილი თანხა</a:t>
            </a:r>
          </a:p>
        </c:rich>
      </c:tx>
      <c:layout/>
      <c:overlay val="0"/>
      <c:spPr>
        <a:noFill/>
        <a:ln>
          <a:noFill/>
        </a:ln>
        <a:effectLst/>
      </c:spPr>
    </c:title>
    <c:autoTitleDeleted val="0"/>
    <c:plotArea>
      <c:layout>
        <c:manualLayout>
          <c:layoutTarget val="inner"/>
          <c:xMode val="edge"/>
          <c:yMode val="edge"/>
          <c:x val="8.4490413274611861E-2"/>
          <c:y val="0.13451638689048762"/>
          <c:w val="0.90562258107567062"/>
          <c:h val="0.60793303486366279"/>
        </c:manualLayout>
      </c:layout>
      <c:lineChart>
        <c:grouping val="standard"/>
        <c:varyColors val="0"/>
        <c:ser>
          <c:idx val="0"/>
          <c:order val="0"/>
          <c:tx>
            <c:strRef>
              <c:f>მთლიანი!$C$6</c:f>
              <c:strCache>
                <c:ptCount val="1"/>
                <c:pt idx="0">
                  <c:v>Sum of მოთხოვნილი თანხა</c:v>
                </c:pt>
              </c:strCache>
            </c:strRef>
          </c:tx>
          <c:spPr>
            <a:ln w="34925" cap="rnd">
              <a:solidFill>
                <a:schemeClr val="accent1"/>
              </a:solidFill>
              <a:round/>
            </a:ln>
            <a:effectLst>
              <a:outerShdw blurRad="57150" dist="19050" dir="5400000" algn="ctr" rotWithShape="0">
                <a:srgbClr val="000000">
                  <a:alpha val="63000"/>
                </a:srgbClr>
              </a:outerShdw>
            </a:effectLst>
          </c:spPr>
          <c:marker>
            <c:symbol val="none"/>
          </c:marker>
          <c:dLbls>
            <c:spPr>
              <a:noFill/>
              <a:ln>
                <a:noFill/>
              </a:ln>
              <a:effectLst/>
            </c:spPr>
            <c:txPr>
              <a:bodyPr rot="0" spcFirstLastPara="1" vertOverflow="ellipsis" vert="horz" wrap="square" lIns="38100" tIns="19050" rIns="38100" bIns="19050" anchor="ctr" anchorCtr="1">
                <a:spAutoFit/>
              </a:bodyPr>
              <a:lstStyle/>
              <a:p>
                <a:pPr>
                  <a:defRPr sz="8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მთლიანი!$D$5:$AA$5</c:f>
              <c:strCache>
                <c:ptCount val="24"/>
                <c:pt idx="0">
                  <c:v>2015-01</c:v>
                </c:pt>
                <c:pt idx="1">
                  <c:v>2015-02</c:v>
                </c:pt>
                <c:pt idx="2">
                  <c:v>2015-03</c:v>
                </c:pt>
                <c:pt idx="3">
                  <c:v>2015-04</c:v>
                </c:pt>
                <c:pt idx="4">
                  <c:v>2015-05</c:v>
                </c:pt>
                <c:pt idx="5">
                  <c:v>2015-06</c:v>
                </c:pt>
                <c:pt idx="6">
                  <c:v>2015-07</c:v>
                </c:pt>
                <c:pt idx="7">
                  <c:v>2015-08</c:v>
                </c:pt>
                <c:pt idx="8">
                  <c:v>2015-09</c:v>
                </c:pt>
                <c:pt idx="9">
                  <c:v>2015-10</c:v>
                </c:pt>
                <c:pt idx="10">
                  <c:v>2015-11</c:v>
                </c:pt>
                <c:pt idx="11">
                  <c:v>2015-12</c:v>
                </c:pt>
                <c:pt idx="12">
                  <c:v>2016-01</c:v>
                </c:pt>
                <c:pt idx="13">
                  <c:v>2016-02</c:v>
                </c:pt>
                <c:pt idx="14">
                  <c:v>2016-03</c:v>
                </c:pt>
                <c:pt idx="15">
                  <c:v>2016-04</c:v>
                </c:pt>
                <c:pt idx="16">
                  <c:v>2016-05</c:v>
                </c:pt>
                <c:pt idx="17">
                  <c:v>2016-06</c:v>
                </c:pt>
                <c:pt idx="18">
                  <c:v>2016-07</c:v>
                </c:pt>
                <c:pt idx="19">
                  <c:v>2016-08</c:v>
                </c:pt>
                <c:pt idx="20">
                  <c:v>2016-09</c:v>
                </c:pt>
                <c:pt idx="21">
                  <c:v>2016-10</c:v>
                </c:pt>
                <c:pt idx="22">
                  <c:v>2016-11</c:v>
                </c:pt>
                <c:pt idx="23">
                  <c:v>2016-12</c:v>
                </c:pt>
              </c:strCache>
            </c:strRef>
          </c:cat>
          <c:val>
            <c:numRef>
              <c:f>მთლიანი!$D$6:$AA$6</c:f>
              <c:numCache>
                <c:formatCode>#,##0</c:formatCode>
                <c:ptCount val="24"/>
                <c:pt idx="0">
                  <c:v>42773248</c:v>
                </c:pt>
                <c:pt idx="1">
                  <c:v>48675622.520000003</c:v>
                </c:pt>
                <c:pt idx="2">
                  <c:v>59823607.890000001</c:v>
                </c:pt>
                <c:pt idx="3">
                  <c:v>46794395.050000004</c:v>
                </c:pt>
                <c:pt idx="4">
                  <c:v>48278191.319999993</c:v>
                </c:pt>
                <c:pt idx="5">
                  <c:v>48497570.309999995</c:v>
                </c:pt>
                <c:pt idx="6">
                  <c:v>49550649.839999981</c:v>
                </c:pt>
                <c:pt idx="7">
                  <c:v>46474165.900000006</c:v>
                </c:pt>
                <c:pt idx="8">
                  <c:v>44377500.640000001</c:v>
                </c:pt>
                <c:pt idx="9">
                  <c:v>48535092.530000009</c:v>
                </c:pt>
                <c:pt idx="10">
                  <c:v>50060807.780000001</c:v>
                </c:pt>
                <c:pt idx="11">
                  <c:v>53757306.809999995</c:v>
                </c:pt>
                <c:pt idx="12">
                  <c:v>50488595.370000012</c:v>
                </c:pt>
                <c:pt idx="13">
                  <c:v>59573447.82</c:v>
                </c:pt>
                <c:pt idx="14">
                  <c:v>59781107.980000004</c:v>
                </c:pt>
                <c:pt idx="15">
                  <c:v>55839509.019999988</c:v>
                </c:pt>
                <c:pt idx="16">
                  <c:v>53214888.840000004</c:v>
                </c:pt>
                <c:pt idx="17">
                  <c:v>54686158.79999999</c:v>
                </c:pt>
                <c:pt idx="18">
                  <c:v>53931196</c:v>
                </c:pt>
                <c:pt idx="19">
                  <c:v>51410734.490000002</c:v>
                </c:pt>
                <c:pt idx="20">
                  <c:v>48312720.859999992</c:v>
                </c:pt>
                <c:pt idx="21">
                  <c:v>55012404.880000003</c:v>
                </c:pt>
                <c:pt idx="22">
                  <c:v>57054211.949999996</c:v>
                </c:pt>
                <c:pt idx="23">
                  <c:v>60133907.669999994</c:v>
                </c:pt>
              </c:numCache>
            </c:numRef>
          </c:val>
          <c:smooth val="0"/>
          <c:extLst xmlns:c16r2="http://schemas.microsoft.com/office/drawing/2015/06/chart">
            <c:ext xmlns:c16="http://schemas.microsoft.com/office/drawing/2014/chart" uri="{C3380CC4-5D6E-409C-BE32-E72D297353CC}">
              <c16:uniqueId val="{00000000-B276-4856-8110-53986D847E97}"/>
            </c:ext>
          </c:extLst>
        </c:ser>
        <c:dLbls>
          <c:showLegendKey val="0"/>
          <c:showVal val="0"/>
          <c:showCatName val="0"/>
          <c:showSerName val="0"/>
          <c:showPercent val="0"/>
          <c:showBubbleSize val="0"/>
        </c:dLbls>
        <c:marker val="1"/>
        <c:smooth val="0"/>
        <c:axId val="171986304"/>
        <c:axId val="172004864"/>
      </c:lineChart>
      <c:catAx>
        <c:axId val="171986304"/>
        <c:scaling>
          <c:orientation val="minMax"/>
        </c:scaling>
        <c:delete val="0"/>
        <c:axPos val="b"/>
        <c:numFmt formatCode="General" sourceLinked="1"/>
        <c:majorTickMark val="none"/>
        <c:minorTickMark val="none"/>
        <c:tickLblPos val="nextTo"/>
        <c:spPr>
          <a:noFill/>
          <a:ln w="12700"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72004864"/>
        <c:crosses val="autoZero"/>
        <c:auto val="1"/>
        <c:lblAlgn val="ctr"/>
        <c:lblOffset val="100"/>
        <c:noMultiLvlLbl val="0"/>
      </c:catAx>
      <c:valAx>
        <c:axId val="172004864"/>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71986304"/>
        <c:crosses val="autoZero"/>
        <c:crossBetween val="between"/>
      </c:valAx>
      <c:spPr>
        <a:noFill/>
        <a:ln>
          <a:noFill/>
        </a:ln>
        <a:effectLst/>
      </c:spPr>
    </c:plotArea>
    <c:plotVisOnly val="1"/>
    <c:dispBlanksAs val="gap"/>
    <c:showDLblsOverMax val="0"/>
  </c:chart>
  <c:spPr>
    <a:solidFill>
      <a:schemeClr val="bg1"/>
    </a:solidFill>
    <a:ln w="9525" cap="flat" cmpd="sng" algn="ctr">
      <a:solidFill>
        <a:schemeClr val="tx1">
          <a:lumMod val="15000"/>
          <a:lumOff val="85000"/>
        </a:schemeClr>
      </a:solidFill>
      <a:round/>
    </a:ln>
    <a:effectLst/>
  </c:spPr>
  <c:txPr>
    <a:bodyPr/>
    <a:lstStyle/>
    <a:p>
      <a:pPr>
        <a:defRPr/>
      </a:pPr>
      <a:endParaRPr lang="en-US"/>
    </a:p>
  </c:txPr>
  <c:externalData r:id="rId1">
    <c:autoUpdate val="0"/>
  </c:externalData>
</c:chartSpace>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E16ABD0F-03B8-4880-92A0-F81863895E15}" type="doc">
      <dgm:prSet loTypeId="urn:microsoft.com/office/officeart/2005/8/layout/hProcess9" loCatId="process" qsTypeId="urn:microsoft.com/office/officeart/2005/8/quickstyle/simple1" qsCatId="simple" csTypeId="urn:microsoft.com/office/officeart/2005/8/colors/accent1_2" csCatId="accent1"/>
      <dgm:spPr/>
      <dgm:t>
        <a:bodyPr/>
        <a:lstStyle/>
        <a:p>
          <a:endParaRPr lang="en-US"/>
        </a:p>
      </dgm:t>
    </dgm:pt>
    <dgm:pt modelId="{F8B9B391-C8C1-4610-BCCD-7349ABB17CC0}">
      <dgm:prSet custT="1"/>
      <dgm:spPr/>
      <dgm:t>
        <a:bodyPr/>
        <a:lstStyle/>
        <a:p>
          <a:pPr rtl="0"/>
          <a:r>
            <a:rPr lang="en-US" sz="1200" b="0" smtClean="0"/>
            <a:t>პირის მოსარგებლედ ცნობა/რეგისტრაცია</a:t>
          </a:r>
          <a:r>
            <a:rPr lang="ka-GE" sz="1200" b="0" smtClean="0"/>
            <a:t>, </a:t>
          </a:r>
          <a:r>
            <a:rPr lang="en-US" sz="1200" b="0" smtClean="0"/>
            <a:t>შეტყობინება შემთხვევის შესახებ</a:t>
          </a:r>
          <a:r>
            <a:rPr lang="ka-GE" sz="1200" b="0" smtClean="0"/>
            <a:t>, </a:t>
          </a:r>
          <a:r>
            <a:rPr lang="en-US" sz="1200" b="0" smtClean="0"/>
            <a:t>შეტყობინების საფუძველზე, შერჩეული შემთხვევის </a:t>
          </a:r>
          <a:r>
            <a:rPr lang="en-US" sz="1200" b="1" smtClean="0"/>
            <a:t>მონიტორინგი </a:t>
          </a:r>
          <a:endParaRPr lang="en-US" sz="1200"/>
        </a:p>
      </dgm:t>
    </dgm:pt>
    <dgm:pt modelId="{28E4E0D1-3704-4705-853B-F61374F2DFA4}" type="parTrans" cxnId="{FA15C9E2-25E0-4D88-BA97-F7D0536B60DB}">
      <dgm:prSet/>
      <dgm:spPr/>
      <dgm:t>
        <a:bodyPr/>
        <a:lstStyle/>
        <a:p>
          <a:endParaRPr lang="en-US" sz="1200"/>
        </a:p>
      </dgm:t>
    </dgm:pt>
    <dgm:pt modelId="{17A9B212-D09C-4807-9B93-2E560E3204CF}" type="sibTrans" cxnId="{FA15C9E2-25E0-4D88-BA97-F7D0536B60DB}">
      <dgm:prSet/>
      <dgm:spPr/>
      <dgm:t>
        <a:bodyPr/>
        <a:lstStyle/>
        <a:p>
          <a:endParaRPr lang="en-US" sz="1200"/>
        </a:p>
      </dgm:t>
    </dgm:pt>
    <dgm:pt modelId="{A55D9657-2B67-4A9A-9CAC-038841E3AD69}">
      <dgm:prSet custT="1"/>
      <dgm:spPr/>
      <dgm:t>
        <a:bodyPr/>
        <a:lstStyle/>
        <a:p>
          <a:pPr rtl="0"/>
          <a:r>
            <a:rPr lang="en-US" sz="1200" b="0" dirty="0" err="1" smtClean="0"/>
            <a:t>ანგარიშის</a:t>
          </a:r>
          <a:r>
            <a:rPr lang="en-US" sz="1200" b="0" dirty="0" smtClean="0"/>
            <a:t> </a:t>
          </a:r>
          <a:r>
            <a:rPr lang="en-US" sz="1200" b="0" dirty="0" err="1" smtClean="0"/>
            <a:t>წარდგენა</a:t>
          </a:r>
          <a:r>
            <a:rPr lang="ka-GE" sz="1200" b="0" dirty="0" smtClean="0"/>
            <a:t>, </a:t>
          </a:r>
          <a:r>
            <a:rPr lang="en-US" sz="1200" b="0" dirty="0" err="1" smtClean="0"/>
            <a:t>საანგარიშგებო</a:t>
          </a:r>
          <a:r>
            <a:rPr lang="en-US" sz="1200" b="0" dirty="0" smtClean="0"/>
            <a:t> </a:t>
          </a:r>
          <a:r>
            <a:rPr lang="en-US" sz="1200" b="0" dirty="0" err="1" smtClean="0"/>
            <a:t>დოკუმენტაციის</a:t>
          </a:r>
          <a:r>
            <a:rPr lang="en-US" sz="1200" b="0" dirty="0" smtClean="0"/>
            <a:t> </a:t>
          </a:r>
          <a:r>
            <a:rPr lang="en-US" sz="1200" b="1" dirty="0" err="1" smtClean="0"/>
            <a:t>ინსპექტირება</a:t>
          </a:r>
          <a:r>
            <a:rPr lang="ka-GE" sz="1200" b="0" dirty="0" smtClean="0"/>
            <a:t>, </a:t>
          </a:r>
          <a:r>
            <a:rPr lang="en-US" sz="1200" b="0" dirty="0" err="1" smtClean="0"/>
            <a:t>შესრულებული</a:t>
          </a:r>
          <a:r>
            <a:rPr lang="en-US" sz="1200" b="0" dirty="0" smtClean="0"/>
            <a:t> </a:t>
          </a:r>
          <a:r>
            <a:rPr lang="en-US" sz="1200" b="0" dirty="0" err="1" smtClean="0"/>
            <a:t>სამუშაოს</a:t>
          </a:r>
          <a:r>
            <a:rPr lang="en-US" sz="1200" b="0" dirty="0" smtClean="0"/>
            <a:t> </a:t>
          </a:r>
          <a:r>
            <a:rPr lang="en-US" sz="1200" b="0" dirty="0" err="1" smtClean="0"/>
            <a:t>ანაზღაურება</a:t>
          </a:r>
          <a:r>
            <a:rPr lang="en-US" sz="1200" b="0" dirty="0" smtClean="0"/>
            <a:t> </a:t>
          </a:r>
          <a:r>
            <a:rPr lang="en-US" sz="1200" b="0" dirty="0" err="1" smtClean="0"/>
            <a:t>ან</a:t>
          </a:r>
          <a:r>
            <a:rPr lang="en-US" sz="1200" b="0" dirty="0" smtClean="0"/>
            <a:t> </a:t>
          </a:r>
          <a:r>
            <a:rPr lang="en-US" sz="1200" b="0" dirty="0" err="1" smtClean="0"/>
            <a:t>ანაზღაურებაზე</a:t>
          </a:r>
          <a:r>
            <a:rPr lang="en-US" sz="1200" b="0" dirty="0" smtClean="0"/>
            <a:t> </a:t>
          </a:r>
          <a:r>
            <a:rPr lang="en-US" sz="1200" b="0" dirty="0" err="1" smtClean="0"/>
            <a:t>უარი</a:t>
          </a:r>
          <a:r>
            <a:rPr lang="en-US" sz="1200" b="0" dirty="0" smtClean="0"/>
            <a:t>;</a:t>
          </a:r>
          <a:endParaRPr lang="en-US" sz="1200" dirty="0"/>
        </a:p>
      </dgm:t>
    </dgm:pt>
    <dgm:pt modelId="{577B5CA6-D252-499A-9163-C2F1BAE0F8A0}" type="parTrans" cxnId="{70247E9E-85FD-46BC-B3EC-86B85B0B2ACF}">
      <dgm:prSet/>
      <dgm:spPr/>
      <dgm:t>
        <a:bodyPr/>
        <a:lstStyle/>
        <a:p>
          <a:endParaRPr lang="en-US" sz="1200"/>
        </a:p>
      </dgm:t>
    </dgm:pt>
    <dgm:pt modelId="{B0B9D746-AB64-4B96-89D1-7C80A52B8397}" type="sibTrans" cxnId="{70247E9E-85FD-46BC-B3EC-86B85B0B2ACF}">
      <dgm:prSet/>
      <dgm:spPr/>
      <dgm:t>
        <a:bodyPr/>
        <a:lstStyle/>
        <a:p>
          <a:endParaRPr lang="en-US" sz="1200"/>
        </a:p>
      </dgm:t>
    </dgm:pt>
    <dgm:pt modelId="{96729457-F883-4DA5-BAA4-0CF35C063965}">
      <dgm:prSet custT="1"/>
      <dgm:spPr/>
      <dgm:t>
        <a:bodyPr/>
        <a:lstStyle/>
        <a:p>
          <a:pPr rtl="0"/>
          <a:r>
            <a:rPr lang="en-US" sz="1200" b="0" smtClean="0"/>
            <a:t>პროგრამით განსაზღვრული პირობების შესრულების </a:t>
          </a:r>
          <a:r>
            <a:rPr lang="en-US" sz="1200" b="1" smtClean="0"/>
            <a:t>კონტროლი </a:t>
          </a:r>
          <a:endParaRPr lang="en-US" sz="1200"/>
        </a:p>
      </dgm:t>
    </dgm:pt>
    <dgm:pt modelId="{62D80D7A-CEE7-4848-BE70-FE56948A9360}" type="parTrans" cxnId="{1D473891-4B3F-4F73-B410-F9D9CFD58D64}">
      <dgm:prSet/>
      <dgm:spPr/>
      <dgm:t>
        <a:bodyPr/>
        <a:lstStyle/>
        <a:p>
          <a:endParaRPr lang="en-US" sz="1200"/>
        </a:p>
      </dgm:t>
    </dgm:pt>
    <dgm:pt modelId="{156E3152-DC68-454B-986A-5384D51ADB94}" type="sibTrans" cxnId="{1D473891-4B3F-4F73-B410-F9D9CFD58D64}">
      <dgm:prSet/>
      <dgm:spPr/>
      <dgm:t>
        <a:bodyPr/>
        <a:lstStyle/>
        <a:p>
          <a:endParaRPr lang="en-US" sz="1200"/>
        </a:p>
      </dgm:t>
    </dgm:pt>
    <dgm:pt modelId="{180BA98B-648F-4375-9314-A75F8901C82A}">
      <dgm:prSet custT="1"/>
      <dgm:spPr/>
      <dgm:t>
        <a:bodyPr/>
        <a:lstStyle/>
        <a:p>
          <a:pPr rtl="0"/>
          <a:r>
            <a:rPr lang="ka-GE" sz="1200" b="0" smtClean="0"/>
            <a:t>პროგრამით </a:t>
          </a:r>
          <a:r>
            <a:rPr lang="en-US" sz="1200" b="0" smtClean="0"/>
            <a:t> განსაზღვრული </a:t>
          </a:r>
          <a:r>
            <a:rPr lang="ka-GE" sz="1200" b="0" smtClean="0"/>
            <a:t>მიმწოდებლის ცალკეული </a:t>
          </a:r>
          <a:r>
            <a:rPr lang="en-US" sz="1200" b="0" smtClean="0"/>
            <a:t>ვალდებულებების შესრულების </a:t>
          </a:r>
          <a:r>
            <a:rPr lang="ka-GE" sz="1200" b="0" smtClean="0"/>
            <a:t>კოტროლი (</a:t>
          </a:r>
          <a:r>
            <a:rPr lang="en-US" sz="1200" b="1" smtClean="0"/>
            <a:t>რევიზია</a:t>
          </a:r>
          <a:r>
            <a:rPr lang="en-US" sz="1200" b="0" smtClean="0"/>
            <a:t>).</a:t>
          </a:r>
          <a:endParaRPr lang="en-US" sz="1200"/>
        </a:p>
      </dgm:t>
    </dgm:pt>
    <dgm:pt modelId="{962477AE-D674-41A7-86A9-9CB5F2B04E02}" type="parTrans" cxnId="{818A20C9-F3A3-466D-923F-B16C0B9EAB4D}">
      <dgm:prSet/>
      <dgm:spPr/>
      <dgm:t>
        <a:bodyPr/>
        <a:lstStyle/>
        <a:p>
          <a:endParaRPr lang="en-US" sz="1200"/>
        </a:p>
      </dgm:t>
    </dgm:pt>
    <dgm:pt modelId="{7D5E6DC5-6F63-4963-B805-3D79A5D0D74C}" type="sibTrans" cxnId="{818A20C9-F3A3-466D-923F-B16C0B9EAB4D}">
      <dgm:prSet/>
      <dgm:spPr/>
      <dgm:t>
        <a:bodyPr/>
        <a:lstStyle/>
        <a:p>
          <a:endParaRPr lang="en-US" sz="1200"/>
        </a:p>
      </dgm:t>
    </dgm:pt>
    <dgm:pt modelId="{9F937485-E58C-4B93-8EE9-9D6BED12240E}" type="pres">
      <dgm:prSet presAssocID="{E16ABD0F-03B8-4880-92A0-F81863895E15}" presName="CompostProcess" presStyleCnt="0">
        <dgm:presLayoutVars>
          <dgm:dir/>
          <dgm:resizeHandles val="exact"/>
        </dgm:presLayoutVars>
      </dgm:prSet>
      <dgm:spPr/>
      <dgm:t>
        <a:bodyPr/>
        <a:lstStyle/>
        <a:p>
          <a:endParaRPr lang="en-US"/>
        </a:p>
      </dgm:t>
    </dgm:pt>
    <dgm:pt modelId="{CDB14F23-95FF-4470-966F-4263EC964A80}" type="pres">
      <dgm:prSet presAssocID="{E16ABD0F-03B8-4880-92A0-F81863895E15}" presName="arrow" presStyleLbl="bgShp" presStyleIdx="0" presStyleCnt="1"/>
      <dgm:spPr/>
    </dgm:pt>
    <dgm:pt modelId="{C9013B8F-FDF2-47B6-B6BE-4FAED4591CD4}" type="pres">
      <dgm:prSet presAssocID="{E16ABD0F-03B8-4880-92A0-F81863895E15}" presName="linearProcess" presStyleCnt="0"/>
      <dgm:spPr/>
    </dgm:pt>
    <dgm:pt modelId="{A102478F-4C1A-4AEE-902C-B1C01AFC6FD9}" type="pres">
      <dgm:prSet presAssocID="{F8B9B391-C8C1-4610-BCCD-7349ABB17CC0}" presName="textNode" presStyleLbl="node1" presStyleIdx="0" presStyleCnt="4">
        <dgm:presLayoutVars>
          <dgm:bulletEnabled val="1"/>
        </dgm:presLayoutVars>
      </dgm:prSet>
      <dgm:spPr/>
      <dgm:t>
        <a:bodyPr/>
        <a:lstStyle/>
        <a:p>
          <a:endParaRPr lang="en-US"/>
        </a:p>
      </dgm:t>
    </dgm:pt>
    <dgm:pt modelId="{FEB1F5EF-B647-4217-A43A-7AC244BADA44}" type="pres">
      <dgm:prSet presAssocID="{17A9B212-D09C-4807-9B93-2E560E3204CF}" presName="sibTrans" presStyleCnt="0"/>
      <dgm:spPr/>
    </dgm:pt>
    <dgm:pt modelId="{073720DE-B866-4D2E-84D0-E1B57BE148A4}" type="pres">
      <dgm:prSet presAssocID="{A55D9657-2B67-4A9A-9CAC-038841E3AD69}" presName="textNode" presStyleLbl="node1" presStyleIdx="1" presStyleCnt="4">
        <dgm:presLayoutVars>
          <dgm:bulletEnabled val="1"/>
        </dgm:presLayoutVars>
      </dgm:prSet>
      <dgm:spPr/>
      <dgm:t>
        <a:bodyPr/>
        <a:lstStyle/>
        <a:p>
          <a:endParaRPr lang="en-US"/>
        </a:p>
      </dgm:t>
    </dgm:pt>
    <dgm:pt modelId="{D84A4D8B-8798-4EAB-B0F3-0F9F32370BDB}" type="pres">
      <dgm:prSet presAssocID="{B0B9D746-AB64-4B96-89D1-7C80A52B8397}" presName="sibTrans" presStyleCnt="0"/>
      <dgm:spPr/>
    </dgm:pt>
    <dgm:pt modelId="{C6A2CA1B-2601-4F6E-BF39-8650A5BBF629}" type="pres">
      <dgm:prSet presAssocID="{96729457-F883-4DA5-BAA4-0CF35C063965}" presName="textNode" presStyleLbl="node1" presStyleIdx="2" presStyleCnt="4">
        <dgm:presLayoutVars>
          <dgm:bulletEnabled val="1"/>
        </dgm:presLayoutVars>
      </dgm:prSet>
      <dgm:spPr/>
      <dgm:t>
        <a:bodyPr/>
        <a:lstStyle/>
        <a:p>
          <a:endParaRPr lang="en-US"/>
        </a:p>
      </dgm:t>
    </dgm:pt>
    <dgm:pt modelId="{AF1E1E83-0E63-463D-93F9-D9DC5F13CF34}" type="pres">
      <dgm:prSet presAssocID="{156E3152-DC68-454B-986A-5384D51ADB94}" presName="sibTrans" presStyleCnt="0"/>
      <dgm:spPr/>
    </dgm:pt>
    <dgm:pt modelId="{E86BE6CF-1E8D-4E7D-8964-BECD48557C0A}" type="pres">
      <dgm:prSet presAssocID="{180BA98B-648F-4375-9314-A75F8901C82A}" presName="textNode" presStyleLbl="node1" presStyleIdx="3" presStyleCnt="4">
        <dgm:presLayoutVars>
          <dgm:bulletEnabled val="1"/>
        </dgm:presLayoutVars>
      </dgm:prSet>
      <dgm:spPr/>
      <dgm:t>
        <a:bodyPr/>
        <a:lstStyle/>
        <a:p>
          <a:endParaRPr lang="en-US"/>
        </a:p>
      </dgm:t>
    </dgm:pt>
  </dgm:ptLst>
  <dgm:cxnLst>
    <dgm:cxn modelId="{818A20C9-F3A3-466D-923F-B16C0B9EAB4D}" srcId="{E16ABD0F-03B8-4880-92A0-F81863895E15}" destId="{180BA98B-648F-4375-9314-A75F8901C82A}" srcOrd="3" destOrd="0" parTransId="{962477AE-D674-41A7-86A9-9CB5F2B04E02}" sibTransId="{7D5E6DC5-6F63-4963-B805-3D79A5D0D74C}"/>
    <dgm:cxn modelId="{70247E9E-85FD-46BC-B3EC-86B85B0B2ACF}" srcId="{E16ABD0F-03B8-4880-92A0-F81863895E15}" destId="{A55D9657-2B67-4A9A-9CAC-038841E3AD69}" srcOrd="1" destOrd="0" parTransId="{577B5CA6-D252-499A-9163-C2F1BAE0F8A0}" sibTransId="{B0B9D746-AB64-4B96-89D1-7C80A52B8397}"/>
    <dgm:cxn modelId="{174A809E-768D-49E7-AF7F-A90391329B4A}" type="presOf" srcId="{A55D9657-2B67-4A9A-9CAC-038841E3AD69}" destId="{073720DE-B866-4D2E-84D0-E1B57BE148A4}" srcOrd="0" destOrd="0" presId="urn:microsoft.com/office/officeart/2005/8/layout/hProcess9"/>
    <dgm:cxn modelId="{FA15C9E2-25E0-4D88-BA97-F7D0536B60DB}" srcId="{E16ABD0F-03B8-4880-92A0-F81863895E15}" destId="{F8B9B391-C8C1-4610-BCCD-7349ABB17CC0}" srcOrd="0" destOrd="0" parTransId="{28E4E0D1-3704-4705-853B-F61374F2DFA4}" sibTransId="{17A9B212-D09C-4807-9B93-2E560E3204CF}"/>
    <dgm:cxn modelId="{10DF3C93-79CF-446F-8201-2FA62FD32FC8}" type="presOf" srcId="{F8B9B391-C8C1-4610-BCCD-7349ABB17CC0}" destId="{A102478F-4C1A-4AEE-902C-B1C01AFC6FD9}" srcOrd="0" destOrd="0" presId="urn:microsoft.com/office/officeart/2005/8/layout/hProcess9"/>
    <dgm:cxn modelId="{8EBE0446-9438-44A1-8C25-290BC4D205E1}" type="presOf" srcId="{E16ABD0F-03B8-4880-92A0-F81863895E15}" destId="{9F937485-E58C-4B93-8EE9-9D6BED12240E}" srcOrd="0" destOrd="0" presId="urn:microsoft.com/office/officeart/2005/8/layout/hProcess9"/>
    <dgm:cxn modelId="{BF9BA570-1408-4EEC-93AD-5B032AE34742}" type="presOf" srcId="{96729457-F883-4DA5-BAA4-0CF35C063965}" destId="{C6A2CA1B-2601-4F6E-BF39-8650A5BBF629}" srcOrd="0" destOrd="0" presId="urn:microsoft.com/office/officeart/2005/8/layout/hProcess9"/>
    <dgm:cxn modelId="{14F327CF-7451-4B3D-A03E-255EDFD440A6}" type="presOf" srcId="{180BA98B-648F-4375-9314-A75F8901C82A}" destId="{E86BE6CF-1E8D-4E7D-8964-BECD48557C0A}" srcOrd="0" destOrd="0" presId="urn:microsoft.com/office/officeart/2005/8/layout/hProcess9"/>
    <dgm:cxn modelId="{1D473891-4B3F-4F73-B410-F9D9CFD58D64}" srcId="{E16ABD0F-03B8-4880-92A0-F81863895E15}" destId="{96729457-F883-4DA5-BAA4-0CF35C063965}" srcOrd="2" destOrd="0" parTransId="{62D80D7A-CEE7-4848-BE70-FE56948A9360}" sibTransId="{156E3152-DC68-454B-986A-5384D51ADB94}"/>
    <dgm:cxn modelId="{F24B530F-55C5-474A-9612-889F4104A7B9}" type="presParOf" srcId="{9F937485-E58C-4B93-8EE9-9D6BED12240E}" destId="{CDB14F23-95FF-4470-966F-4263EC964A80}" srcOrd="0" destOrd="0" presId="urn:microsoft.com/office/officeart/2005/8/layout/hProcess9"/>
    <dgm:cxn modelId="{32DF9900-34E8-4AC6-A394-98297B3D7374}" type="presParOf" srcId="{9F937485-E58C-4B93-8EE9-9D6BED12240E}" destId="{C9013B8F-FDF2-47B6-B6BE-4FAED4591CD4}" srcOrd="1" destOrd="0" presId="urn:microsoft.com/office/officeart/2005/8/layout/hProcess9"/>
    <dgm:cxn modelId="{A71F6F46-0452-4E48-9324-10B704873F20}" type="presParOf" srcId="{C9013B8F-FDF2-47B6-B6BE-4FAED4591CD4}" destId="{A102478F-4C1A-4AEE-902C-B1C01AFC6FD9}" srcOrd="0" destOrd="0" presId="urn:microsoft.com/office/officeart/2005/8/layout/hProcess9"/>
    <dgm:cxn modelId="{A678C5EA-D176-49EB-A4C7-F480752AFD13}" type="presParOf" srcId="{C9013B8F-FDF2-47B6-B6BE-4FAED4591CD4}" destId="{FEB1F5EF-B647-4217-A43A-7AC244BADA44}" srcOrd="1" destOrd="0" presId="urn:microsoft.com/office/officeart/2005/8/layout/hProcess9"/>
    <dgm:cxn modelId="{6A79AED1-F050-4C60-BDAB-43DEB88A44FB}" type="presParOf" srcId="{C9013B8F-FDF2-47B6-B6BE-4FAED4591CD4}" destId="{073720DE-B866-4D2E-84D0-E1B57BE148A4}" srcOrd="2" destOrd="0" presId="urn:microsoft.com/office/officeart/2005/8/layout/hProcess9"/>
    <dgm:cxn modelId="{0725BDD5-2E52-45C2-A965-4582548616FE}" type="presParOf" srcId="{C9013B8F-FDF2-47B6-B6BE-4FAED4591CD4}" destId="{D84A4D8B-8798-4EAB-B0F3-0F9F32370BDB}" srcOrd="3" destOrd="0" presId="urn:microsoft.com/office/officeart/2005/8/layout/hProcess9"/>
    <dgm:cxn modelId="{85EEC697-E308-4193-B99A-4C240EC162F0}" type="presParOf" srcId="{C9013B8F-FDF2-47B6-B6BE-4FAED4591CD4}" destId="{C6A2CA1B-2601-4F6E-BF39-8650A5BBF629}" srcOrd="4" destOrd="0" presId="urn:microsoft.com/office/officeart/2005/8/layout/hProcess9"/>
    <dgm:cxn modelId="{918C5EDD-A071-49E9-89A1-D42B72672859}" type="presParOf" srcId="{C9013B8F-FDF2-47B6-B6BE-4FAED4591CD4}" destId="{AF1E1E83-0E63-463D-93F9-D9DC5F13CF34}" srcOrd="5" destOrd="0" presId="urn:microsoft.com/office/officeart/2005/8/layout/hProcess9"/>
    <dgm:cxn modelId="{21CB58E9-792E-4F75-AE53-4FB2A3F87B00}" type="presParOf" srcId="{C9013B8F-FDF2-47B6-B6BE-4FAED4591CD4}" destId="{E86BE6CF-1E8D-4E7D-8964-BECD48557C0A}" srcOrd="6" destOrd="0" presId="urn:microsoft.com/office/officeart/2005/8/layout/hProcess9"/>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DB14F23-95FF-4470-966F-4263EC964A80}">
      <dsp:nvSpPr>
        <dsp:cNvPr id="0" name=""/>
        <dsp:cNvSpPr/>
      </dsp:nvSpPr>
      <dsp:spPr>
        <a:xfrm>
          <a:off x="680084" y="0"/>
          <a:ext cx="7707630" cy="3962399"/>
        </a:xfrm>
        <a:prstGeom prst="rightArrow">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A102478F-4C1A-4AEE-902C-B1C01AFC6FD9}">
      <dsp:nvSpPr>
        <dsp:cNvPr id="0" name=""/>
        <dsp:cNvSpPr/>
      </dsp:nvSpPr>
      <dsp:spPr>
        <a:xfrm>
          <a:off x="3099" y="1188719"/>
          <a:ext cx="2013689" cy="158496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lvl="0" algn="ctr" defTabSz="533400" rtl="0">
            <a:lnSpc>
              <a:spcPct val="90000"/>
            </a:lnSpc>
            <a:spcBef>
              <a:spcPct val="0"/>
            </a:spcBef>
            <a:spcAft>
              <a:spcPct val="35000"/>
            </a:spcAft>
          </a:pPr>
          <a:r>
            <a:rPr lang="en-US" sz="1200" b="0" kern="1200" smtClean="0"/>
            <a:t>პირის მოსარგებლედ ცნობა/რეგისტრაცია</a:t>
          </a:r>
          <a:r>
            <a:rPr lang="ka-GE" sz="1200" b="0" kern="1200" smtClean="0"/>
            <a:t>, </a:t>
          </a:r>
          <a:r>
            <a:rPr lang="en-US" sz="1200" b="0" kern="1200" smtClean="0"/>
            <a:t>შეტყობინება შემთხვევის შესახებ</a:t>
          </a:r>
          <a:r>
            <a:rPr lang="ka-GE" sz="1200" b="0" kern="1200" smtClean="0"/>
            <a:t>, </a:t>
          </a:r>
          <a:r>
            <a:rPr lang="en-US" sz="1200" b="0" kern="1200" smtClean="0"/>
            <a:t>შეტყობინების საფუძველზე, შერჩეული შემთხვევის </a:t>
          </a:r>
          <a:r>
            <a:rPr lang="en-US" sz="1200" b="1" kern="1200" smtClean="0"/>
            <a:t>მონიტორინგი </a:t>
          </a:r>
          <a:endParaRPr lang="en-US" sz="1200" kern="1200"/>
        </a:p>
      </dsp:txBody>
      <dsp:txXfrm>
        <a:off x="80470" y="1266090"/>
        <a:ext cx="1858947" cy="1430218"/>
      </dsp:txXfrm>
    </dsp:sp>
    <dsp:sp modelId="{073720DE-B866-4D2E-84D0-E1B57BE148A4}">
      <dsp:nvSpPr>
        <dsp:cNvPr id="0" name=""/>
        <dsp:cNvSpPr/>
      </dsp:nvSpPr>
      <dsp:spPr>
        <a:xfrm>
          <a:off x="2352403" y="1188719"/>
          <a:ext cx="2013689" cy="158496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lvl="0" algn="ctr" defTabSz="533400" rtl="0">
            <a:lnSpc>
              <a:spcPct val="90000"/>
            </a:lnSpc>
            <a:spcBef>
              <a:spcPct val="0"/>
            </a:spcBef>
            <a:spcAft>
              <a:spcPct val="35000"/>
            </a:spcAft>
          </a:pPr>
          <a:r>
            <a:rPr lang="en-US" sz="1200" b="0" kern="1200" dirty="0" err="1" smtClean="0"/>
            <a:t>ანგარიშის</a:t>
          </a:r>
          <a:r>
            <a:rPr lang="en-US" sz="1200" b="0" kern="1200" dirty="0" smtClean="0"/>
            <a:t> </a:t>
          </a:r>
          <a:r>
            <a:rPr lang="en-US" sz="1200" b="0" kern="1200" dirty="0" err="1" smtClean="0"/>
            <a:t>წარდგენა</a:t>
          </a:r>
          <a:r>
            <a:rPr lang="ka-GE" sz="1200" b="0" kern="1200" dirty="0" smtClean="0"/>
            <a:t>, </a:t>
          </a:r>
          <a:r>
            <a:rPr lang="en-US" sz="1200" b="0" kern="1200" dirty="0" err="1" smtClean="0"/>
            <a:t>საანგარიშგებო</a:t>
          </a:r>
          <a:r>
            <a:rPr lang="en-US" sz="1200" b="0" kern="1200" dirty="0" smtClean="0"/>
            <a:t> </a:t>
          </a:r>
          <a:r>
            <a:rPr lang="en-US" sz="1200" b="0" kern="1200" dirty="0" err="1" smtClean="0"/>
            <a:t>დოკუმენტაციის</a:t>
          </a:r>
          <a:r>
            <a:rPr lang="en-US" sz="1200" b="0" kern="1200" dirty="0" smtClean="0"/>
            <a:t> </a:t>
          </a:r>
          <a:r>
            <a:rPr lang="en-US" sz="1200" b="1" kern="1200" dirty="0" err="1" smtClean="0"/>
            <a:t>ინსპექტირება</a:t>
          </a:r>
          <a:r>
            <a:rPr lang="ka-GE" sz="1200" b="0" kern="1200" dirty="0" smtClean="0"/>
            <a:t>, </a:t>
          </a:r>
          <a:r>
            <a:rPr lang="en-US" sz="1200" b="0" kern="1200" dirty="0" err="1" smtClean="0"/>
            <a:t>შესრულებული</a:t>
          </a:r>
          <a:r>
            <a:rPr lang="en-US" sz="1200" b="0" kern="1200" dirty="0" smtClean="0"/>
            <a:t> </a:t>
          </a:r>
          <a:r>
            <a:rPr lang="en-US" sz="1200" b="0" kern="1200" dirty="0" err="1" smtClean="0"/>
            <a:t>სამუშაოს</a:t>
          </a:r>
          <a:r>
            <a:rPr lang="en-US" sz="1200" b="0" kern="1200" dirty="0" smtClean="0"/>
            <a:t> </a:t>
          </a:r>
          <a:r>
            <a:rPr lang="en-US" sz="1200" b="0" kern="1200" dirty="0" err="1" smtClean="0"/>
            <a:t>ანაზღაურება</a:t>
          </a:r>
          <a:r>
            <a:rPr lang="en-US" sz="1200" b="0" kern="1200" dirty="0" smtClean="0"/>
            <a:t> </a:t>
          </a:r>
          <a:r>
            <a:rPr lang="en-US" sz="1200" b="0" kern="1200" dirty="0" err="1" smtClean="0"/>
            <a:t>ან</a:t>
          </a:r>
          <a:r>
            <a:rPr lang="en-US" sz="1200" b="0" kern="1200" dirty="0" smtClean="0"/>
            <a:t> </a:t>
          </a:r>
          <a:r>
            <a:rPr lang="en-US" sz="1200" b="0" kern="1200" dirty="0" err="1" smtClean="0"/>
            <a:t>ანაზღაურებაზე</a:t>
          </a:r>
          <a:r>
            <a:rPr lang="en-US" sz="1200" b="0" kern="1200" dirty="0" smtClean="0"/>
            <a:t> </a:t>
          </a:r>
          <a:r>
            <a:rPr lang="en-US" sz="1200" b="0" kern="1200" dirty="0" err="1" smtClean="0"/>
            <a:t>უარი</a:t>
          </a:r>
          <a:r>
            <a:rPr lang="en-US" sz="1200" b="0" kern="1200" dirty="0" smtClean="0"/>
            <a:t>;</a:t>
          </a:r>
          <a:endParaRPr lang="en-US" sz="1200" kern="1200" dirty="0"/>
        </a:p>
      </dsp:txBody>
      <dsp:txXfrm>
        <a:off x="2429774" y="1266090"/>
        <a:ext cx="1858947" cy="1430218"/>
      </dsp:txXfrm>
    </dsp:sp>
    <dsp:sp modelId="{C6A2CA1B-2601-4F6E-BF39-8650A5BBF629}">
      <dsp:nvSpPr>
        <dsp:cNvPr id="0" name=""/>
        <dsp:cNvSpPr/>
      </dsp:nvSpPr>
      <dsp:spPr>
        <a:xfrm>
          <a:off x="4701707" y="1188719"/>
          <a:ext cx="2013689" cy="158496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lvl="0" algn="ctr" defTabSz="533400" rtl="0">
            <a:lnSpc>
              <a:spcPct val="90000"/>
            </a:lnSpc>
            <a:spcBef>
              <a:spcPct val="0"/>
            </a:spcBef>
            <a:spcAft>
              <a:spcPct val="35000"/>
            </a:spcAft>
          </a:pPr>
          <a:r>
            <a:rPr lang="en-US" sz="1200" b="0" kern="1200" smtClean="0"/>
            <a:t>პროგრამით განსაზღვრული პირობების შესრულების </a:t>
          </a:r>
          <a:r>
            <a:rPr lang="en-US" sz="1200" b="1" kern="1200" smtClean="0"/>
            <a:t>კონტროლი </a:t>
          </a:r>
          <a:endParaRPr lang="en-US" sz="1200" kern="1200"/>
        </a:p>
      </dsp:txBody>
      <dsp:txXfrm>
        <a:off x="4779078" y="1266090"/>
        <a:ext cx="1858947" cy="1430218"/>
      </dsp:txXfrm>
    </dsp:sp>
    <dsp:sp modelId="{E86BE6CF-1E8D-4E7D-8964-BECD48557C0A}">
      <dsp:nvSpPr>
        <dsp:cNvPr id="0" name=""/>
        <dsp:cNvSpPr/>
      </dsp:nvSpPr>
      <dsp:spPr>
        <a:xfrm>
          <a:off x="7051011" y="1188719"/>
          <a:ext cx="2013689" cy="158496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lvl="0" algn="ctr" defTabSz="533400" rtl="0">
            <a:lnSpc>
              <a:spcPct val="90000"/>
            </a:lnSpc>
            <a:spcBef>
              <a:spcPct val="0"/>
            </a:spcBef>
            <a:spcAft>
              <a:spcPct val="35000"/>
            </a:spcAft>
          </a:pPr>
          <a:r>
            <a:rPr lang="ka-GE" sz="1200" b="0" kern="1200" smtClean="0"/>
            <a:t>პროგრამით </a:t>
          </a:r>
          <a:r>
            <a:rPr lang="en-US" sz="1200" b="0" kern="1200" smtClean="0"/>
            <a:t> განსაზღვრული </a:t>
          </a:r>
          <a:r>
            <a:rPr lang="ka-GE" sz="1200" b="0" kern="1200" smtClean="0"/>
            <a:t>მიმწოდებლის ცალკეული </a:t>
          </a:r>
          <a:r>
            <a:rPr lang="en-US" sz="1200" b="0" kern="1200" smtClean="0"/>
            <a:t>ვალდებულებების შესრულების </a:t>
          </a:r>
          <a:r>
            <a:rPr lang="ka-GE" sz="1200" b="0" kern="1200" smtClean="0"/>
            <a:t>კოტროლი (</a:t>
          </a:r>
          <a:r>
            <a:rPr lang="en-US" sz="1200" b="1" kern="1200" smtClean="0"/>
            <a:t>რევიზია</a:t>
          </a:r>
          <a:r>
            <a:rPr lang="en-US" sz="1200" b="0" kern="1200" smtClean="0"/>
            <a:t>).</a:t>
          </a:r>
          <a:endParaRPr lang="en-US" sz="1200" kern="1200"/>
        </a:p>
      </dsp:txBody>
      <dsp:txXfrm>
        <a:off x="7128382" y="1266090"/>
        <a:ext cx="1858947" cy="1430218"/>
      </dsp:txXfrm>
    </dsp:sp>
  </dsp:spTree>
</dsp:drawing>
</file>

<file path=ppt/diagrams/layout1.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6400" cy="493713"/>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en-US"/>
          </a:p>
        </p:txBody>
      </p:sp>
      <p:sp>
        <p:nvSpPr>
          <p:cNvPr id="3" name="Date Placeholder 2"/>
          <p:cNvSpPr>
            <a:spLocks noGrp="1"/>
          </p:cNvSpPr>
          <p:nvPr>
            <p:ph type="dt" sz="quarter" idx="1"/>
          </p:nvPr>
        </p:nvSpPr>
        <p:spPr>
          <a:xfrm>
            <a:off x="3849688" y="0"/>
            <a:ext cx="2946400" cy="493713"/>
          </a:xfrm>
          <a:prstGeom prst="rect">
            <a:avLst/>
          </a:prstGeom>
        </p:spPr>
        <p:txBody>
          <a:bodyPr vert="horz" lIns="91440" tIns="45720" rIns="91440" bIns="45720" rtlCol="0"/>
          <a:lstStyle>
            <a:lvl1pPr algn="r" fontAlgn="auto">
              <a:spcBef>
                <a:spcPts val="0"/>
              </a:spcBef>
              <a:spcAft>
                <a:spcPts val="0"/>
              </a:spcAft>
              <a:defRPr sz="1200">
                <a:latin typeface="+mn-lt"/>
                <a:cs typeface="+mn-cs"/>
              </a:defRPr>
            </a:lvl1pPr>
          </a:lstStyle>
          <a:p>
            <a:pPr>
              <a:defRPr/>
            </a:pPr>
            <a:fld id="{3C6E94E4-079F-4280-9C8D-E4A1D453B0F1}" type="datetimeFigureOut">
              <a:rPr lang="en-US"/>
              <a:pPr>
                <a:defRPr/>
              </a:pPr>
              <a:t>08-Feb-17</a:t>
            </a:fld>
            <a:endParaRPr lang="en-US"/>
          </a:p>
        </p:txBody>
      </p:sp>
      <p:sp>
        <p:nvSpPr>
          <p:cNvPr id="4" name="Footer Placeholder 3"/>
          <p:cNvSpPr>
            <a:spLocks noGrp="1"/>
          </p:cNvSpPr>
          <p:nvPr>
            <p:ph type="ftr" sz="quarter" idx="2"/>
          </p:nvPr>
        </p:nvSpPr>
        <p:spPr>
          <a:xfrm>
            <a:off x="0" y="9378950"/>
            <a:ext cx="2946400" cy="493713"/>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en-US"/>
          </a:p>
        </p:txBody>
      </p:sp>
      <p:sp>
        <p:nvSpPr>
          <p:cNvPr id="5" name="Slide Number Placeholder 4"/>
          <p:cNvSpPr>
            <a:spLocks noGrp="1"/>
          </p:cNvSpPr>
          <p:nvPr>
            <p:ph type="sldNum" sz="quarter" idx="3"/>
          </p:nvPr>
        </p:nvSpPr>
        <p:spPr>
          <a:xfrm>
            <a:off x="3849688" y="9378950"/>
            <a:ext cx="2946400" cy="493713"/>
          </a:xfrm>
          <a:prstGeom prst="rect">
            <a:avLst/>
          </a:prstGeom>
        </p:spPr>
        <p:txBody>
          <a:bodyPr vert="horz" lIns="91440" tIns="45720" rIns="91440" bIns="45720" rtlCol="0" anchor="b"/>
          <a:lstStyle>
            <a:lvl1pPr algn="r" fontAlgn="auto">
              <a:spcBef>
                <a:spcPts val="0"/>
              </a:spcBef>
              <a:spcAft>
                <a:spcPts val="0"/>
              </a:spcAft>
              <a:defRPr sz="1200">
                <a:latin typeface="+mn-lt"/>
                <a:cs typeface="+mn-cs"/>
              </a:defRPr>
            </a:lvl1pPr>
          </a:lstStyle>
          <a:p>
            <a:pPr>
              <a:defRPr/>
            </a:pPr>
            <a:fld id="{B8E6ACBE-E97E-49D8-AFD2-8AD0CF5A8BDC}" type="slidenum">
              <a:rPr lang="en-US"/>
              <a:pPr>
                <a:defRPr/>
              </a:pPr>
              <a:t>‹#›</a:t>
            </a:fld>
            <a:endParaRPr lang="en-US"/>
          </a:p>
        </p:txBody>
      </p:sp>
    </p:spTree>
    <p:extLst>
      <p:ext uri="{BB962C8B-B14F-4D97-AF65-F5344CB8AC3E}">
        <p14:creationId xmlns:p14="http://schemas.microsoft.com/office/powerpoint/2010/main" val="355230775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6400" cy="493713"/>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en-US"/>
          </a:p>
        </p:txBody>
      </p:sp>
      <p:sp>
        <p:nvSpPr>
          <p:cNvPr id="3" name="Date Placeholder 2"/>
          <p:cNvSpPr>
            <a:spLocks noGrp="1"/>
          </p:cNvSpPr>
          <p:nvPr>
            <p:ph type="dt" idx="1"/>
          </p:nvPr>
        </p:nvSpPr>
        <p:spPr>
          <a:xfrm>
            <a:off x="3849688" y="0"/>
            <a:ext cx="2946400" cy="493713"/>
          </a:xfrm>
          <a:prstGeom prst="rect">
            <a:avLst/>
          </a:prstGeom>
        </p:spPr>
        <p:txBody>
          <a:bodyPr vert="horz" lIns="91440" tIns="45720" rIns="91440" bIns="45720" rtlCol="0"/>
          <a:lstStyle>
            <a:lvl1pPr algn="r" fontAlgn="auto">
              <a:spcBef>
                <a:spcPts val="0"/>
              </a:spcBef>
              <a:spcAft>
                <a:spcPts val="0"/>
              </a:spcAft>
              <a:defRPr sz="1200">
                <a:latin typeface="+mn-lt"/>
                <a:cs typeface="+mn-cs"/>
              </a:defRPr>
            </a:lvl1pPr>
          </a:lstStyle>
          <a:p>
            <a:pPr>
              <a:defRPr/>
            </a:pPr>
            <a:fld id="{26503F62-F133-468C-A284-6F4DEB20F695}" type="datetimeFigureOut">
              <a:rPr lang="en-US"/>
              <a:pPr>
                <a:defRPr/>
              </a:pPr>
              <a:t>08-Feb-17</a:t>
            </a:fld>
            <a:endParaRPr lang="en-US"/>
          </a:p>
        </p:txBody>
      </p:sp>
      <p:sp>
        <p:nvSpPr>
          <p:cNvPr id="4" name="Slide Image Placeholder 3"/>
          <p:cNvSpPr>
            <a:spLocks noGrp="1" noRot="1" noChangeAspect="1"/>
          </p:cNvSpPr>
          <p:nvPr>
            <p:ph type="sldImg" idx="2"/>
          </p:nvPr>
        </p:nvSpPr>
        <p:spPr>
          <a:xfrm>
            <a:off x="931863" y="741363"/>
            <a:ext cx="4933950" cy="370205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79450" y="4691063"/>
            <a:ext cx="5438775" cy="4443412"/>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6" name="Footer Placeholder 5"/>
          <p:cNvSpPr>
            <a:spLocks noGrp="1"/>
          </p:cNvSpPr>
          <p:nvPr>
            <p:ph type="ftr" sz="quarter" idx="4"/>
          </p:nvPr>
        </p:nvSpPr>
        <p:spPr>
          <a:xfrm>
            <a:off x="0" y="9378950"/>
            <a:ext cx="2946400" cy="493713"/>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en-US"/>
          </a:p>
        </p:txBody>
      </p:sp>
      <p:sp>
        <p:nvSpPr>
          <p:cNvPr id="7" name="Slide Number Placeholder 6"/>
          <p:cNvSpPr>
            <a:spLocks noGrp="1"/>
          </p:cNvSpPr>
          <p:nvPr>
            <p:ph type="sldNum" sz="quarter" idx="5"/>
          </p:nvPr>
        </p:nvSpPr>
        <p:spPr>
          <a:xfrm>
            <a:off x="3849688" y="9378950"/>
            <a:ext cx="2946400" cy="493713"/>
          </a:xfrm>
          <a:prstGeom prst="rect">
            <a:avLst/>
          </a:prstGeom>
        </p:spPr>
        <p:txBody>
          <a:bodyPr vert="horz" lIns="91440" tIns="45720" rIns="91440" bIns="45720" rtlCol="0" anchor="b"/>
          <a:lstStyle>
            <a:lvl1pPr algn="r" fontAlgn="auto">
              <a:spcBef>
                <a:spcPts val="0"/>
              </a:spcBef>
              <a:spcAft>
                <a:spcPts val="0"/>
              </a:spcAft>
              <a:defRPr sz="1200">
                <a:latin typeface="+mn-lt"/>
                <a:cs typeface="+mn-cs"/>
              </a:defRPr>
            </a:lvl1pPr>
          </a:lstStyle>
          <a:p>
            <a:pPr>
              <a:defRPr/>
            </a:pPr>
            <a:fld id="{D192E988-B074-4623-BC62-A6BE941D2A57}" type="slidenum">
              <a:rPr lang="en-US"/>
              <a:pPr>
                <a:defRPr/>
              </a:pPr>
              <a:t>‹#›</a:t>
            </a:fld>
            <a:endParaRPr lang="en-US"/>
          </a:p>
        </p:txBody>
      </p:sp>
    </p:spTree>
    <p:extLst>
      <p:ext uri="{BB962C8B-B14F-4D97-AF65-F5344CB8AC3E}">
        <p14:creationId xmlns:p14="http://schemas.microsoft.com/office/powerpoint/2010/main" val="174595314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065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GB" altLang="en-US" smtClean="0"/>
          </a:p>
        </p:txBody>
      </p:sp>
      <p:sp>
        <p:nvSpPr>
          <p:cNvPr id="70660"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776AAB6A-104A-4ABA-BB86-C968AE49813D}" type="slidenum">
              <a:rPr lang="en-GB" smtClean="0"/>
              <a:pPr fontAlgn="base">
                <a:spcBef>
                  <a:spcPct val="0"/>
                </a:spcBef>
                <a:spcAft>
                  <a:spcPct val="0"/>
                </a:spcAft>
                <a:defRPr/>
              </a:pPr>
              <a:t>18</a:t>
            </a:fld>
            <a:endParaRPr lang="en-GB" smtClean="0"/>
          </a:p>
        </p:txBody>
      </p:sp>
    </p:spTree>
    <p:extLst>
      <p:ext uri="{BB962C8B-B14F-4D97-AF65-F5344CB8AC3E}">
        <p14:creationId xmlns:p14="http://schemas.microsoft.com/office/powerpoint/2010/main" val="242661214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fld id="{DE03B892-53F8-494B-B27C-CD02A2AA70BE}" type="datetimeFigureOut">
              <a:rPr lang="en-US"/>
              <a:pPr>
                <a:defRPr/>
              </a:pPr>
              <a:t>08-Feb-17</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6E707EE6-ED1C-46C4-97AB-3378D899D668}" type="slidenum">
              <a:rPr lang="en-US"/>
              <a:pPr>
                <a:defRPr/>
              </a:pPr>
              <a:t>‹#›</a:t>
            </a:fld>
            <a:endParaRPr lang="en-US"/>
          </a:p>
        </p:txBody>
      </p:sp>
    </p:spTree>
  </p:cSld>
  <p:clrMapOvr>
    <a:masterClrMapping/>
  </p:clrMapOvr>
  <p:transition spd="slow">
    <p:wipe dir="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CE36F263-DB54-4A47-9D68-2DF07F6E632A}" type="datetimeFigureOut">
              <a:rPr lang="en-US"/>
              <a:pPr>
                <a:defRPr/>
              </a:pPr>
              <a:t>08-Feb-17</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E0838D74-6E25-4FA5-BB0C-2B5375FE616E}" type="slidenum">
              <a:rPr lang="en-US"/>
              <a:pPr>
                <a:defRPr/>
              </a:pPr>
              <a:t>‹#›</a:t>
            </a:fld>
            <a:endParaRPr lang="en-US"/>
          </a:p>
        </p:txBody>
      </p:sp>
    </p:spTree>
  </p:cSld>
  <p:clrMapOvr>
    <a:masterClrMapping/>
  </p:clrMapOvr>
  <p:transition spd="slow">
    <p:wipe dir="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EF77F783-606A-4173-98CA-8CF6ABA9E2E5}" type="datetimeFigureOut">
              <a:rPr lang="en-US"/>
              <a:pPr>
                <a:defRPr/>
              </a:pPr>
              <a:t>08-Feb-17</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E804E635-EBEC-435F-908C-8B70F4C4564C}" type="slidenum">
              <a:rPr lang="en-US"/>
              <a:pPr>
                <a:defRPr/>
              </a:pPr>
              <a:t>‹#›</a:t>
            </a:fld>
            <a:endParaRPr lang="en-US"/>
          </a:p>
        </p:txBody>
      </p:sp>
    </p:spTree>
  </p:cSld>
  <p:clrMapOvr>
    <a:masterClrMapping/>
  </p:clrMapOvr>
  <p:transition spd="slow">
    <p:wipe dir="r"/>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chart">
  <p:cSld name="Title and Chart">
    <p:spTree>
      <p:nvGrpSpPr>
        <p:cNvPr id="1" name=""/>
        <p:cNvGrpSpPr/>
        <p:nvPr/>
      </p:nvGrpSpPr>
      <p:grpSpPr>
        <a:xfrm>
          <a:off x="0" y="0"/>
          <a:ext cx="0" cy="0"/>
          <a:chOff x="0" y="0"/>
          <a:chExt cx="0" cy="0"/>
        </a:xfrm>
      </p:grpSpPr>
      <p:sp>
        <p:nvSpPr>
          <p:cNvPr id="2" name="Title 1"/>
          <p:cNvSpPr>
            <a:spLocks noGrp="1"/>
          </p:cNvSpPr>
          <p:nvPr>
            <p:ph type="title"/>
          </p:nvPr>
        </p:nvSpPr>
        <p:spPr>
          <a:xfrm>
            <a:off x="457200" y="277813"/>
            <a:ext cx="8229600" cy="1139825"/>
          </a:xfrm>
        </p:spPr>
        <p:txBody>
          <a:bodyPr/>
          <a:lstStyle/>
          <a:p>
            <a:r>
              <a:rPr lang="en-US" smtClean="0"/>
              <a:t>Click to edit Master title style</a:t>
            </a:r>
            <a:endParaRPr lang="en-US"/>
          </a:p>
        </p:txBody>
      </p:sp>
      <p:sp>
        <p:nvSpPr>
          <p:cNvPr id="3" name="Chart Placeholder 2"/>
          <p:cNvSpPr>
            <a:spLocks noGrp="1"/>
          </p:cNvSpPr>
          <p:nvPr>
            <p:ph type="chart" idx="1"/>
          </p:nvPr>
        </p:nvSpPr>
        <p:spPr>
          <a:xfrm>
            <a:off x="457200" y="1600200"/>
            <a:ext cx="8229600" cy="4530725"/>
          </a:xfrm>
        </p:spPr>
        <p:txBody>
          <a:bodyPr rtlCol="0">
            <a:normAutofit/>
          </a:bodyPr>
          <a:lstStyle/>
          <a:p>
            <a:pPr lvl="0"/>
            <a:endParaRPr lang="en-US" noProof="0"/>
          </a:p>
        </p:txBody>
      </p:sp>
      <p:sp>
        <p:nvSpPr>
          <p:cNvPr id="4" name="Date Placeholder 3"/>
          <p:cNvSpPr>
            <a:spLocks noGrp="1"/>
          </p:cNvSpPr>
          <p:nvPr>
            <p:ph type="dt" sz="half" idx="10"/>
          </p:nvPr>
        </p:nvSpPr>
        <p:spPr>
          <a:xfrm>
            <a:off x="457200" y="6248400"/>
            <a:ext cx="2133600" cy="457200"/>
          </a:xfrm>
          <a:prstGeom prst="rect">
            <a:avLst/>
          </a:prstGeom>
        </p:spPr>
        <p:txBody>
          <a:bodyPr/>
          <a:lstStyle>
            <a:lvl1pPr>
              <a:defRPr/>
            </a:lvl1pPr>
          </a:lstStyle>
          <a:p>
            <a:pPr>
              <a:defRPr/>
            </a:pPr>
            <a:endParaRPr lang="ru-RU"/>
          </a:p>
        </p:txBody>
      </p:sp>
      <p:sp>
        <p:nvSpPr>
          <p:cNvPr id="5" name="Footer Placeholder 4"/>
          <p:cNvSpPr>
            <a:spLocks noGrp="1"/>
          </p:cNvSpPr>
          <p:nvPr>
            <p:ph type="ftr" sz="quarter" idx="11"/>
          </p:nvPr>
        </p:nvSpPr>
        <p:spPr>
          <a:xfrm>
            <a:off x="3124200" y="6248400"/>
            <a:ext cx="2895600" cy="457200"/>
          </a:xfrm>
          <a:prstGeom prst="rect">
            <a:avLst/>
          </a:prstGeom>
        </p:spPr>
        <p:txBody>
          <a:bodyPr/>
          <a:lstStyle>
            <a:lvl1pPr>
              <a:defRPr/>
            </a:lvl1pPr>
          </a:lstStyle>
          <a:p>
            <a:pPr>
              <a:defRPr/>
            </a:pPr>
            <a:endParaRPr lang="ru-RU"/>
          </a:p>
        </p:txBody>
      </p:sp>
    </p:spTree>
    <p:extLst>
      <p:ext uri="{BB962C8B-B14F-4D97-AF65-F5344CB8AC3E}">
        <p14:creationId xmlns:p14="http://schemas.microsoft.com/office/powerpoint/2010/main" val="22848500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914400"/>
            <a:ext cx="8229600" cy="1143000"/>
          </a:xfrm>
        </p:spPr>
        <p:txBody>
          <a:bodyPr>
            <a:normAutofit/>
          </a:bodyPr>
          <a:lstStyle>
            <a:lvl1pPr>
              <a:defRPr sz="3200" b="1">
                <a:effectLst>
                  <a:outerShdw blurRad="38100" dist="38100" dir="2700000" algn="tl">
                    <a:srgbClr val="000000">
                      <a:alpha val="43137"/>
                    </a:srgbClr>
                  </a:outerShdw>
                </a:effectLst>
              </a:defRPr>
            </a:lvl1pPr>
          </a:lstStyle>
          <a:p>
            <a:r>
              <a:rPr lang="en-US" smtClean="0"/>
              <a:t>Click to edit Master title style</a:t>
            </a:r>
            <a:endParaRPr lang="en-US" dirty="0"/>
          </a:p>
        </p:txBody>
      </p:sp>
      <p:sp>
        <p:nvSpPr>
          <p:cNvPr id="3" name="Content Placeholder 2"/>
          <p:cNvSpPr>
            <a:spLocks noGrp="1"/>
          </p:cNvSpPr>
          <p:nvPr>
            <p:ph idx="1"/>
          </p:nvPr>
        </p:nvSpPr>
        <p:spPr>
          <a:xfrm>
            <a:off x="457200" y="2286000"/>
            <a:ext cx="8229600" cy="3840163"/>
          </a:xfrm>
        </p:spPr>
        <p:txBody>
          <a:bodyPr>
            <a:normAutofit/>
          </a:bodyPr>
          <a:lstStyle>
            <a:lvl1pPr>
              <a:defRPr sz="2400" b="1"/>
            </a:lvl1pPr>
            <a:lvl2pPr>
              <a:defRPr sz="2400" b="1"/>
            </a:lvl2pPr>
            <a:lvl3pPr>
              <a:defRPr sz="2400" b="1"/>
            </a:lvl3pPr>
            <a:lvl4pPr>
              <a:defRPr sz="2400" b="1"/>
            </a:lvl4pPr>
            <a:lvl5pPr>
              <a:defRPr sz="2400" b="1"/>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lvl1pPr>
              <a:defRPr/>
            </a:lvl1pPr>
          </a:lstStyle>
          <a:p>
            <a:pPr>
              <a:defRPr/>
            </a:pPr>
            <a:fld id="{E823176F-6D6F-4F77-80F7-71A8310DFE1A}" type="datetimeFigureOut">
              <a:rPr lang="en-US"/>
              <a:pPr>
                <a:defRPr/>
              </a:pPr>
              <a:t>08-Feb-17</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F24B8FE1-63E8-4813-9407-DAD98CE4AF52}" type="slidenum">
              <a:rPr lang="en-US"/>
              <a:pPr>
                <a:defRPr/>
              </a:pPr>
              <a:t>‹#›</a:t>
            </a:fld>
            <a:endParaRPr lang="en-US"/>
          </a:p>
        </p:txBody>
      </p:sp>
    </p:spTree>
  </p:cSld>
  <p:clrMapOvr>
    <a:masterClrMapping/>
  </p:clrMapOvr>
  <p:transition spd="slow">
    <p:wipe dir="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059B3DF9-98E5-452E-8EEA-A334DAE8B8BC}" type="datetimeFigureOut">
              <a:rPr lang="en-US"/>
              <a:pPr>
                <a:defRPr/>
              </a:pPr>
              <a:t>08-Feb-17</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EAC85121-BC66-4861-A6A5-6F4299AC10E7}" type="slidenum">
              <a:rPr lang="en-US"/>
              <a:pPr>
                <a:defRPr/>
              </a:pPr>
              <a:t>‹#›</a:t>
            </a:fld>
            <a:endParaRPr lang="en-US"/>
          </a:p>
        </p:txBody>
      </p:sp>
    </p:spTree>
  </p:cSld>
  <p:clrMapOvr>
    <a:masterClrMapping/>
  </p:clrMapOvr>
  <p:transition spd="slow">
    <p:wipe dir="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fld id="{B24243D4-FF8B-446A-BCEA-A5E29F4A77C9}" type="datetimeFigureOut">
              <a:rPr lang="en-US"/>
              <a:pPr>
                <a:defRPr/>
              </a:pPr>
              <a:t>08-Feb-17</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EF924255-57B5-417C-BD3F-17AEA1FD6D77}" type="slidenum">
              <a:rPr lang="en-US"/>
              <a:pPr>
                <a:defRPr/>
              </a:pPr>
              <a:t>‹#›</a:t>
            </a:fld>
            <a:endParaRPr lang="en-US"/>
          </a:p>
        </p:txBody>
      </p:sp>
    </p:spTree>
  </p:cSld>
  <p:clrMapOvr>
    <a:masterClrMapping/>
  </p:clrMapOvr>
  <p:transition spd="slow">
    <p:wipe dir="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fld id="{34617A8C-CABF-4FDC-912B-B09B9FF47CEB}" type="datetimeFigureOut">
              <a:rPr lang="en-US"/>
              <a:pPr>
                <a:defRPr/>
              </a:pPr>
              <a:t>08-Feb-17</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686E402E-7226-489A-A590-3071AD53D8CC}" type="slidenum">
              <a:rPr lang="en-US"/>
              <a:pPr>
                <a:defRPr/>
              </a:pPr>
              <a:t>‹#›</a:t>
            </a:fld>
            <a:endParaRPr lang="en-US"/>
          </a:p>
        </p:txBody>
      </p:sp>
    </p:spTree>
  </p:cSld>
  <p:clrMapOvr>
    <a:masterClrMapping/>
  </p:clrMapOvr>
  <p:transition spd="slow">
    <p:wipe dir="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fld id="{F7B77D91-BBBB-431A-9169-98F200926CED}" type="datetimeFigureOut">
              <a:rPr lang="en-US"/>
              <a:pPr>
                <a:defRPr/>
              </a:pPr>
              <a:t>08-Feb-17</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E66A732F-D08A-436C-80A1-F5BB45FF4067}" type="slidenum">
              <a:rPr lang="en-US"/>
              <a:pPr>
                <a:defRPr/>
              </a:pPr>
              <a:t>‹#›</a:t>
            </a:fld>
            <a:endParaRPr lang="en-US"/>
          </a:p>
        </p:txBody>
      </p:sp>
    </p:spTree>
  </p:cSld>
  <p:clrMapOvr>
    <a:masterClrMapping/>
  </p:clrMapOvr>
  <p:transition spd="slow">
    <p:wipe dir="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903751EE-8633-4497-8BD6-BED14BE43546}" type="datetimeFigureOut">
              <a:rPr lang="en-US"/>
              <a:pPr>
                <a:defRPr/>
              </a:pPr>
              <a:t>08-Feb-17</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46C4B8D7-BE0E-4E27-9E16-3A1626D7D3DD}" type="slidenum">
              <a:rPr lang="en-US"/>
              <a:pPr>
                <a:defRPr/>
              </a:pPr>
              <a:t>‹#›</a:t>
            </a:fld>
            <a:endParaRPr lang="en-US"/>
          </a:p>
        </p:txBody>
      </p:sp>
    </p:spTree>
  </p:cSld>
  <p:clrMapOvr>
    <a:masterClrMapping/>
  </p:clrMapOvr>
  <p:transition spd="slow">
    <p:wipe dir="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7C66F3CF-FACB-4530-8D31-BD7E6B0E1FD4}" type="datetimeFigureOut">
              <a:rPr lang="en-US"/>
              <a:pPr>
                <a:defRPr/>
              </a:pPr>
              <a:t>08-Feb-17</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52DF26B4-9BF6-4638-9B2C-E92EE86207CA}" type="slidenum">
              <a:rPr lang="en-US"/>
              <a:pPr>
                <a:defRPr/>
              </a:pPr>
              <a:t>‹#›</a:t>
            </a:fld>
            <a:endParaRPr lang="en-US"/>
          </a:p>
        </p:txBody>
      </p:sp>
    </p:spTree>
  </p:cSld>
  <p:clrMapOvr>
    <a:masterClrMapping/>
  </p:clrMapOvr>
  <p:transition spd="slow">
    <p:wipe dir="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26AD43AB-8B7F-45BA-98D0-512C46C2592A}" type="datetimeFigureOut">
              <a:rPr lang="en-US"/>
              <a:pPr>
                <a:defRPr/>
              </a:pPr>
              <a:t>08-Feb-17</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F19F2356-7B9F-4359-967C-20B8666E39C5}" type="slidenum">
              <a:rPr lang="en-US"/>
              <a:pPr>
                <a:defRPr/>
              </a:pPr>
              <a:t>‹#›</a:t>
            </a:fld>
            <a:endParaRPr lang="en-US"/>
          </a:p>
        </p:txBody>
      </p:sp>
    </p:spTree>
  </p:cSld>
  <p:clrMapOvr>
    <a:masterClrMapping/>
  </p:clrMapOvr>
  <p:transition spd="slow">
    <p:wipe dir="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jpe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2400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tileRect/>
        </a:gradFill>
        <a:effectLst/>
      </p:bgPr>
    </p:bg>
    <p:spTree>
      <p:nvGrpSpPr>
        <p:cNvPr id="1" name=""/>
        <p:cNvGrpSpPr/>
        <p:nvPr/>
      </p:nvGrpSpPr>
      <p:grpSpPr>
        <a:xfrm>
          <a:off x="0" y="0"/>
          <a:ext cx="0" cy="0"/>
          <a:chOff x="0" y="0"/>
          <a:chExt cx="0" cy="0"/>
        </a:xfrm>
      </p:grpSpPr>
      <p:sp>
        <p:nvSpPr>
          <p:cNvPr id="9218"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9219"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cs typeface="+mn-cs"/>
              </a:defRPr>
            </a:lvl1pPr>
          </a:lstStyle>
          <a:p>
            <a:pPr>
              <a:defRPr/>
            </a:pPr>
            <a:fld id="{FD95F577-5B29-4AAC-B32D-679ECF98B3FF}" type="datetimeFigureOut">
              <a:rPr lang="en-US"/>
              <a:pPr>
                <a:defRPr/>
              </a:pPr>
              <a:t>08-Feb-17</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cs typeface="+mn-cs"/>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cs typeface="+mn-cs"/>
              </a:defRPr>
            </a:lvl1pPr>
          </a:lstStyle>
          <a:p>
            <a:pPr>
              <a:defRPr/>
            </a:pPr>
            <a:fld id="{F4FA6C54-4629-4C80-999B-A98D5F77E76A}" type="slidenum">
              <a:rPr lang="en-US"/>
              <a:pPr>
                <a:defRPr/>
              </a:pPr>
              <a:t>‹#›</a:t>
            </a:fld>
            <a:endParaRPr lang="en-US"/>
          </a:p>
        </p:txBody>
      </p:sp>
      <p:pic>
        <p:nvPicPr>
          <p:cNvPr id="9223" name="Picture 6" descr="MOH ppt-02.jpg"/>
          <p:cNvPicPr>
            <a:picLocks noChangeAspect="1"/>
          </p:cNvPicPr>
          <p:nvPr/>
        </p:nvPicPr>
        <p:blipFill>
          <a:blip r:embed="rId14"/>
          <a:srcRect/>
          <a:stretch>
            <a:fillRect/>
          </a:stretch>
        </p:blipFill>
        <p:spPr bwMode="auto">
          <a:xfrm>
            <a:off x="0" y="0"/>
            <a:ext cx="9144000" cy="6858000"/>
          </a:xfrm>
          <a:prstGeom prst="rect">
            <a:avLst/>
          </a:prstGeom>
          <a:noFill/>
          <a:ln w="9525">
            <a:noFill/>
            <a:miter lim="800000"/>
            <a:headEnd/>
            <a:tailEnd/>
          </a:ln>
        </p:spPr>
      </p:pic>
      <p:pic>
        <p:nvPicPr>
          <p:cNvPr id="9224" name="Picture 7" descr="MOH ppt-02.jpg"/>
          <p:cNvPicPr>
            <a:picLocks noChangeAspect="1"/>
          </p:cNvPicPr>
          <p:nvPr/>
        </p:nvPicPr>
        <p:blipFill>
          <a:blip r:embed="rId14"/>
          <a:srcRect t="24446" r="72501" b="62219"/>
          <a:stretch>
            <a:fillRect/>
          </a:stretch>
        </p:blipFill>
        <p:spPr bwMode="auto">
          <a:xfrm>
            <a:off x="152400" y="533400"/>
            <a:ext cx="2514600" cy="914400"/>
          </a:xfrm>
          <a:prstGeom prst="rect">
            <a:avLst/>
          </a:prstGeom>
          <a:noFill/>
          <a:ln w="9525">
            <a:noFill/>
            <a:miter lim="800000"/>
            <a:headEnd/>
            <a:tailEnd/>
          </a:ln>
        </p:spPr>
      </p:pic>
      <p:pic>
        <p:nvPicPr>
          <p:cNvPr id="9225" name="Picture 9" descr="MOH ppt-02.jpg"/>
          <p:cNvPicPr>
            <a:picLocks noChangeAspect="1"/>
          </p:cNvPicPr>
          <p:nvPr/>
        </p:nvPicPr>
        <p:blipFill>
          <a:blip r:embed="rId15"/>
          <a:srcRect l="2499" t="8890" r="72501" b="78410"/>
          <a:stretch>
            <a:fillRect/>
          </a:stretch>
        </p:blipFill>
        <p:spPr bwMode="auto">
          <a:xfrm>
            <a:off x="0" y="0"/>
            <a:ext cx="1600200" cy="609600"/>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 id="2147483690" r:id="rId12"/>
  </p:sldLayoutIdLst>
  <p:transition spd="slow">
    <p:wipe dir="r"/>
  </p:transition>
  <p:txStyles>
    <p:titleStyle>
      <a:lvl1pPr algn="ctr" rtl="0" eaLnBrk="1" fontAlgn="base" hangingPunct="1">
        <a:spcBef>
          <a:spcPct val="0"/>
        </a:spcBef>
        <a:spcAft>
          <a:spcPct val="0"/>
        </a:spcAft>
        <a:defRPr sz="4400" kern="1200">
          <a:solidFill>
            <a:schemeClr val="tx1"/>
          </a:solidFill>
          <a:latin typeface="+mj-lt"/>
          <a:ea typeface="+mj-ea"/>
          <a:cs typeface="+mj-cs"/>
        </a:defRPr>
      </a:lvl1pPr>
      <a:lvl2pPr algn="ctr" rtl="0" eaLnBrk="1" fontAlgn="base" hangingPunct="1">
        <a:spcBef>
          <a:spcPct val="0"/>
        </a:spcBef>
        <a:spcAft>
          <a:spcPct val="0"/>
        </a:spcAft>
        <a:defRPr sz="4400">
          <a:solidFill>
            <a:schemeClr val="tx1"/>
          </a:solidFill>
          <a:latin typeface="Calibri" pitchFamily="34" charset="0"/>
        </a:defRPr>
      </a:lvl2pPr>
      <a:lvl3pPr algn="ctr" rtl="0" eaLnBrk="1" fontAlgn="base" hangingPunct="1">
        <a:spcBef>
          <a:spcPct val="0"/>
        </a:spcBef>
        <a:spcAft>
          <a:spcPct val="0"/>
        </a:spcAft>
        <a:defRPr sz="4400">
          <a:solidFill>
            <a:schemeClr val="tx1"/>
          </a:solidFill>
          <a:latin typeface="Calibri" pitchFamily="34" charset="0"/>
        </a:defRPr>
      </a:lvl3pPr>
      <a:lvl4pPr algn="ctr" rtl="0" eaLnBrk="1" fontAlgn="base" hangingPunct="1">
        <a:spcBef>
          <a:spcPct val="0"/>
        </a:spcBef>
        <a:spcAft>
          <a:spcPct val="0"/>
        </a:spcAft>
        <a:defRPr sz="4400">
          <a:solidFill>
            <a:schemeClr val="tx1"/>
          </a:solidFill>
          <a:latin typeface="Calibri" pitchFamily="34" charset="0"/>
        </a:defRPr>
      </a:lvl4pPr>
      <a:lvl5pPr algn="ctr" rtl="0" eaLnBrk="1" fontAlgn="base" hangingPunct="1">
        <a:spcBef>
          <a:spcPct val="0"/>
        </a:spcBef>
        <a:spcAft>
          <a:spcPct val="0"/>
        </a:spcAft>
        <a:defRPr sz="4400">
          <a:solidFill>
            <a:schemeClr val="tx1"/>
          </a:solidFill>
          <a:latin typeface="Calibri" pitchFamily="34"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p:titleStyle>
    <p:bodyStyle>
      <a:lvl1pPr marL="342900" indent="-342900" algn="l" rtl="0" eaLnBrk="1" fontAlgn="base" hangingPunct="1">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1" fontAlgn="base" hangingPunct="1">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1" fontAlgn="base" hangingPunct="1">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notesSlide" Target="../notesSlides/notesSlide1.xml"/><Relationship Id="rId1" Type="http://schemas.openxmlformats.org/officeDocument/2006/relationships/slideLayout" Target="../slideLayouts/slideLayout4.xml"/><Relationship Id="rId4" Type="http://schemas.openxmlformats.org/officeDocument/2006/relationships/image" Target="../media/image4.emf"/></Relationships>
</file>

<file path=ppt/slides/_rels/slide19.xml.rels><?xml version="1.0" encoding="UTF-8" standalone="yes"?>
<Relationships xmlns="http://schemas.openxmlformats.org/package/2006/relationships"><Relationship Id="rId2" Type="http://schemas.openxmlformats.org/officeDocument/2006/relationships/chart" Target="../charts/chart5.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chart" Target="../charts/chart6.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chart" Target="../charts/chart8.xml"/><Relationship Id="rId2" Type="http://schemas.openxmlformats.org/officeDocument/2006/relationships/chart" Target="../charts/chart7.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chart" Target="../charts/chart10.xml"/><Relationship Id="rId2" Type="http://schemas.openxmlformats.org/officeDocument/2006/relationships/chart" Target="../charts/chart9.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chart" Target="../charts/chart12.xml"/><Relationship Id="rId2" Type="http://schemas.openxmlformats.org/officeDocument/2006/relationships/chart" Target="../charts/chart11.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chart" Target="../charts/chart13.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chart" Target="../charts/chart14.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chart" Target="../charts/chart15.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28600" y="1981200"/>
            <a:ext cx="8686800" cy="2667000"/>
          </a:xfrm>
        </p:spPr>
        <p:txBody>
          <a:bodyPr/>
          <a:lstStyle/>
          <a:p>
            <a:pPr marL="548640" algn="l">
              <a:lnSpc>
                <a:spcPct val="150000"/>
              </a:lnSpc>
              <a:spcBef>
                <a:spcPts val="1200"/>
              </a:spcBef>
            </a:pPr>
            <a:r>
              <a:rPr lang="ka-GE" sz="3600" b="1" dirty="0" smtClean="0">
                <a:solidFill>
                  <a:schemeClr val="accent2">
                    <a:lumMod val="50000"/>
                  </a:schemeClr>
                </a:solidFill>
                <a:latin typeface="Sylfaen" pitchFamily="18" charset="0"/>
              </a:rPr>
              <a:t/>
            </a:r>
            <a:br>
              <a:rPr lang="ka-GE" sz="3600" b="1" dirty="0" smtClean="0">
                <a:solidFill>
                  <a:schemeClr val="accent2">
                    <a:lumMod val="50000"/>
                  </a:schemeClr>
                </a:solidFill>
                <a:latin typeface="Sylfaen" pitchFamily="18" charset="0"/>
              </a:rPr>
            </a:br>
            <a:r>
              <a:rPr lang="ka-GE" sz="3600" dirty="0" smtClean="0">
                <a:solidFill>
                  <a:schemeClr val="accent2">
                    <a:lumMod val="50000"/>
                  </a:schemeClr>
                </a:solidFill>
                <a:latin typeface="Sylfaen" pitchFamily="18" charset="0"/>
              </a:rPr>
              <a:t>	</a:t>
            </a:r>
            <a:r>
              <a:rPr lang="ka-GE" sz="2800" b="1" dirty="0" smtClean="0">
                <a:solidFill>
                  <a:schemeClr val="accent2">
                    <a:lumMod val="50000"/>
                  </a:schemeClr>
                </a:solidFill>
                <a:latin typeface="Sylfaen" pitchFamily="18" charset="0"/>
              </a:rPr>
              <a:t>მიღწევები</a:t>
            </a:r>
            <a:r>
              <a:rPr lang="ka-GE" sz="2800" b="1" dirty="0">
                <a:solidFill>
                  <a:schemeClr val="accent2">
                    <a:lumMod val="50000"/>
                  </a:schemeClr>
                </a:solidFill>
                <a:latin typeface="Sylfaen" pitchFamily="18" charset="0"/>
              </a:rPr>
              <a:t>, </a:t>
            </a:r>
            <a:br>
              <a:rPr lang="ka-GE" sz="2800" b="1" dirty="0">
                <a:solidFill>
                  <a:schemeClr val="accent2">
                    <a:lumMod val="50000"/>
                  </a:schemeClr>
                </a:solidFill>
                <a:latin typeface="Sylfaen" pitchFamily="18" charset="0"/>
              </a:rPr>
            </a:br>
            <a:r>
              <a:rPr lang="ka-GE" sz="2800" b="1" dirty="0">
                <a:solidFill>
                  <a:schemeClr val="accent2">
                    <a:lumMod val="50000"/>
                  </a:schemeClr>
                </a:solidFill>
                <a:latin typeface="Sylfaen" pitchFamily="18" charset="0"/>
              </a:rPr>
              <a:t>		</a:t>
            </a:r>
            <a:r>
              <a:rPr lang="ka-GE" sz="2800" b="1" dirty="0" smtClean="0">
                <a:solidFill>
                  <a:schemeClr val="accent2">
                    <a:lumMod val="50000"/>
                  </a:schemeClr>
                </a:solidFill>
                <a:latin typeface="Sylfaen" pitchFamily="18" charset="0"/>
              </a:rPr>
              <a:t>გამოწვევები</a:t>
            </a:r>
            <a:r>
              <a:rPr lang="ka-GE" sz="2800" b="1" dirty="0">
                <a:solidFill>
                  <a:schemeClr val="accent2">
                    <a:lumMod val="50000"/>
                  </a:schemeClr>
                </a:solidFill>
                <a:latin typeface="Sylfaen" pitchFamily="18" charset="0"/>
              </a:rPr>
              <a:t>, </a:t>
            </a:r>
            <a:br>
              <a:rPr lang="ka-GE" sz="2800" b="1" dirty="0">
                <a:solidFill>
                  <a:schemeClr val="accent2">
                    <a:lumMod val="50000"/>
                  </a:schemeClr>
                </a:solidFill>
                <a:latin typeface="Sylfaen" pitchFamily="18" charset="0"/>
              </a:rPr>
            </a:br>
            <a:r>
              <a:rPr lang="ka-GE" sz="2800" b="1" dirty="0">
                <a:solidFill>
                  <a:schemeClr val="accent2">
                    <a:lumMod val="50000"/>
                  </a:schemeClr>
                </a:solidFill>
                <a:latin typeface="Sylfaen" pitchFamily="18" charset="0"/>
              </a:rPr>
              <a:t>		</a:t>
            </a:r>
            <a:r>
              <a:rPr lang="ka-GE" sz="2800" b="1" dirty="0" smtClean="0">
                <a:solidFill>
                  <a:schemeClr val="accent2">
                    <a:lumMod val="50000"/>
                  </a:schemeClr>
                </a:solidFill>
                <a:latin typeface="Sylfaen" pitchFamily="18" charset="0"/>
              </a:rPr>
              <a:t>      ეფექტიანობის ამაღლება</a:t>
            </a:r>
            <a:endParaRPr lang="en-US" sz="3600" dirty="0">
              <a:solidFill>
                <a:schemeClr val="accent2">
                  <a:lumMod val="50000"/>
                </a:schemeClr>
              </a:solidFill>
            </a:endParaRPr>
          </a:p>
        </p:txBody>
      </p:sp>
      <p:sp>
        <p:nvSpPr>
          <p:cNvPr id="3" name="Subtitle 2"/>
          <p:cNvSpPr>
            <a:spLocks noGrp="1"/>
          </p:cNvSpPr>
          <p:nvPr>
            <p:ph type="subTitle" idx="1"/>
          </p:nvPr>
        </p:nvSpPr>
        <p:spPr>
          <a:xfrm>
            <a:off x="123825" y="5334000"/>
            <a:ext cx="8791575" cy="609600"/>
          </a:xfrm>
        </p:spPr>
        <p:txBody>
          <a:bodyPr/>
          <a:lstStyle/>
          <a:p>
            <a:r>
              <a:rPr lang="ka-GE" sz="1700" b="1" i="1" dirty="0">
                <a:solidFill>
                  <a:schemeClr val="tx1"/>
                </a:solidFill>
                <a:latin typeface="Sylfaen" pitchFamily="18" charset="0"/>
              </a:rPr>
              <a:t>საქართველოს შრომის, ჯანმრთელობისა და სოციალური დაცვის სამინისტრო</a:t>
            </a:r>
            <a:endParaRPr lang="en-US" sz="1700" b="1" i="1" dirty="0">
              <a:solidFill>
                <a:schemeClr val="tx1"/>
              </a:solidFill>
              <a:latin typeface="Calibri" pitchFamily="34" charset="0"/>
            </a:endParaRPr>
          </a:p>
          <a:p>
            <a:endParaRPr lang="en-US" sz="1700" b="1" dirty="0">
              <a:solidFill>
                <a:schemeClr val="tx1"/>
              </a:solidFill>
            </a:endParaRPr>
          </a:p>
        </p:txBody>
      </p:sp>
      <p:sp>
        <p:nvSpPr>
          <p:cNvPr id="4" name="Rectangle 3"/>
          <p:cNvSpPr/>
          <p:nvPr/>
        </p:nvSpPr>
        <p:spPr>
          <a:xfrm>
            <a:off x="533400" y="609600"/>
            <a:ext cx="7924800" cy="1323439"/>
          </a:xfrm>
          <a:prstGeom prst="rect">
            <a:avLst/>
          </a:prstGeom>
        </p:spPr>
        <p:txBody>
          <a:bodyPr wrap="square">
            <a:spAutoFit/>
          </a:bodyPr>
          <a:lstStyle/>
          <a:p>
            <a:pPr algn="ctr"/>
            <a:r>
              <a:rPr lang="ka-GE" sz="4000" b="1" dirty="0">
                <a:solidFill>
                  <a:schemeClr val="accent2">
                    <a:lumMod val="50000"/>
                  </a:schemeClr>
                </a:solidFill>
                <a:latin typeface="Sylfaen" pitchFamily="18" charset="0"/>
              </a:rPr>
              <a:t>საყოველთაო ჯანმრთელობის დაცვის </a:t>
            </a:r>
            <a:r>
              <a:rPr lang="ka-GE" sz="4000" b="1" dirty="0" smtClean="0">
                <a:solidFill>
                  <a:schemeClr val="accent2">
                    <a:lumMod val="50000"/>
                  </a:schemeClr>
                </a:solidFill>
                <a:latin typeface="Sylfaen" pitchFamily="18" charset="0"/>
              </a:rPr>
              <a:t>პროგრამა:</a:t>
            </a:r>
            <a:endParaRPr lang="en-US" sz="4000" dirty="0">
              <a:solidFill>
                <a:schemeClr val="accent2">
                  <a:lumMod val="50000"/>
                </a:schemeClr>
              </a:solidFill>
            </a:endParaRPr>
          </a:p>
        </p:txBody>
      </p:sp>
    </p:spTree>
    <p:extLst>
      <p:ext uri="{BB962C8B-B14F-4D97-AF65-F5344CB8AC3E}">
        <p14:creationId xmlns:p14="http://schemas.microsoft.com/office/powerpoint/2010/main" val="2475728820"/>
      </p:ext>
    </p:extLst>
  </p:cSld>
  <p:clrMapOvr>
    <a:masterClrMapping/>
  </p:clrMapOvr>
  <p:transition spd="slow">
    <p:wipe dir="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0" y="751791"/>
            <a:ext cx="9144000" cy="5989577"/>
          </a:xfrm>
        </p:spPr>
        <p:txBody>
          <a:bodyPr>
            <a:noAutofit/>
          </a:bodyPr>
          <a:lstStyle/>
          <a:p>
            <a:pPr marL="109728" indent="0" algn="just">
              <a:spcBef>
                <a:spcPts val="1200"/>
              </a:spcBef>
              <a:spcAft>
                <a:spcPts val="1200"/>
              </a:spcAft>
              <a:buNone/>
            </a:pPr>
            <a:r>
              <a:rPr lang="ka-GE" sz="1600" dirty="0"/>
              <a:t>2014 წლის იანვრიდან სექტემბრამდე საყოველთაო ჯანმრთელობის დაცვის სახელმწიფო პროგრამაში ბენეფიციარებთა ჩართვა მიმდინარეობდა ეტაპობრივად. </a:t>
            </a:r>
            <a:endParaRPr lang="ka-GE" sz="1600" dirty="0" smtClean="0"/>
          </a:p>
          <a:p>
            <a:pPr algn="just">
              <a:spcBef>
                <a:spcPts val="1200"/>
              </a:spcBef>
              <a:spcAft>
                <a:spcPts val="1200"/>
              </a:spcAft>
            </a:pPr>
            <a:r>
              <a:rPr lang="en-US" sz="1600" b="0" dirty="0" err="1" smtClean="0"/>
              <a:t>სამედიცინო</a:t>
            </a:r>
            <a:r>
              <a:rPr lang="en-US" sz="1600" b="0" dirty="0" smtClean="0"/>
              <a:t> </a:t>
            </a:r>
            <a:r>
              <a:rPr lang="en-US" sz="1600" b="0" dirty="0" err="1"/>
              <a:t>დაზღვევის</a:t>
            </a:r>
            <a:r>
              <a:rPr lang="en-US" sz="1600" b="0" dirty="0"/>
              <a:t> </a:t>
            </a:r>
            <a:r>
              <a:rPr lang="en-US" sz="1600" b="0" dirty="0" err="1"/>
              <a:t>ჯგუფი</a:t>
            </a:r>
            <a:r>
              <a:rPr lang="en-US" sz="1600" b="0" dirty="0"/>
              <a:t> </a:t>
            </a:r>
            <a:r>
              <a:rPr lang="en-US" sz="1600" b="0" dirty="0" err="1"/>
              <a:t>სს</a:t>
            </a:r>
            <a:r>
              <a:rPr lang="en-US" sz="1600" b="0" dirty="0"/>
              <a:t> „</a:t>
            </a:r>
            <a:r>
              <a:rPr lang="en-US" sz="1600" b="0" dirty="0" err="1"/>
              <a:t>არქიმედეს</a:t>
            </a:r>
            <a:r>
              <a:rPr lang="en-US" sz="1600" b="0" dirty="0"/>
              <a:t> </a:t>
            </a:r>
            <a:r>
              <a:rPr lang="en-US" sz="1600" b="0" dirty="0" err="1"/>
              <a:t>გლობალ</a:t>
            </a:r>
            <a:r>
              <a:rPr lang="en-US" sz="1600" b="0" dirty="0"/>
              <a:t> </a:t>
            </a:r>
            <a:r>
              <a:rPr lang="en-US" sz="1600" b="0" dirty="0" err="1"/>
              <a:t>ჯორჯიას</a:t>
            </a:r>
            <a:r>
              <a:rPr lang="en-US" sz="1600" b="0" dirty="0"/>
              <a:t>“ </a:t>
            </a:r>
            <a:r>
              <a:rPr lang="en-US" sz="1600" b="0" dirty="0" err="1"/>
              <a:t>გაკოტრების</a:t>
            </a:r>
            <a:r>
              <a:rPr lang="en-US" sz="1600" b="0" dirty="0"/>
              <a:t> </a:t>
            </a:r>
            <a:r>
              <a:rPr lang="en-US" sz="1600" b="0" dirty="0" err="1"/>
              <a:t>საქმის</a:t>
            </a:r>
            <a:r>
              <a:rPr lang="en-US" sz="1600" b="0" dirty="0"/>
              <a:t> </a:t>
            </a:r>
            <a:r>
              <a:rPr lang="en-US" sz="1600" b="0" dirty="0" err="1"/>
              <a:t>წარმოების</a:t>
            </a:r>
            <a:r>
              <a:rPr lang="en-US" sz="1600" b="0" dirty="0"/>
              <a:t> </a:t>
            </a:r>
            <a:r>
              <a:rPr lang="en-US" sz="1600" b="0" dirty="0" err="1"/>
              <a:t>დაწყებ</a:t>
            </a:r>
            <a:r>
              <a:rPr lang="ka-GE" sz="1600" b="0" dirty="0"/>
              <a:t>ისა და საქართველოს </a:t>
            </a:r>
            <a:r>
              <a:rPr lang="ka-GE" sz="1600" b="0" dirty="0" smtClean="0"/>
              <a:t> მთავრობის  2009 </a:t>
            </a:r>
            <a:r>
              <a:rPr lang="ka-GE" sz="1600" b="0" dirty="0"/>
              <a:t>წლის 9 დეკემბრის N218 </a:t>
            </a:r>
            <a:r>
              <a:rPr lang="ka-GE" sz="1600" b="0" dirty="0" smtClean="0"/>
              <a:t> და </a:t>
            </a:r>
            <a:r>
              <a:rPr lang="ka-GE" sz="1600" b="0" dirty="0"/>
              <a:t>2012 წლის </a:t>
            </a:r>
            <a:r>
              <a:rPr lang="en-US" sz="1600" b="0" dirty="0"/>
              <a:t>7 </a:t>
            </a:r>
            <a:r>
              <a:rPr lang="en-US" sz="1600" b="0" dirty="0" err="1"/>
              <a:t>მაისის</a:t>
            </a:r>
            <a:r>
              <a:rPr lang="en-US" sz="1600" b="0" dirty="0"/>
              <a:t> №165 </a:t>
            </a:r>
            <a:r>
              <a:rPr lang="ka-GE" sz="1600" b="0" dirty="0"/>
              <a:t>დადგენილებით განსაზღვრული სადაზღვევო პროგრამიდან სადაზღვევო კომპანია „ქართუს“ გასვლის</a:t>
            </a:r>
            <a:r>
              <a:rPr lang="en-US" sz="1600" b="0" dirty="0"/>
              <a:t>  </a:t>
            </a:r>
            <a:r>
              <a:rPr lang="ka-GE" sz="1600" b="0" dirty="0"/>
              <a:t>გამო, ა. წ. 1 იანვრიდან საყოველთაო ჯანმრთელობის დაცვის პროგრამის მოსარგებლეები გახდნენ ზემოაღნიშული სადაზღვევო კომპანიების სახელმწიფო სადაზღვევო პროგრამების ბენეფიციარები. </a:t>
            </a:r>
            <a:endParaRPr lang="ka-GE" sz="1600" b="0" dirty="0" smtClean="0"/>
          </a:p>
          <a:p>
            <a:pPr algn="just">
              <a:spcBef>
                <a:spcPts val="1200"/>
              </a:spcBef>
              <a:spcAft>
                <a:spcPts val="1200"/>
              </a:spcAft>
            </a:pPr>
            <a:r>
              <a:rPr lang="ka-GE" sz="1600" b="0" dirty="0" smtClean="0"/>
              <a:t>2014 </a:t>
            </a:r>
            <a:r>
              <a:rPr lang="ka-GE" sz="1600" b="0" dirty="0"/>
              <a:t>წლის 1 იანვრიდან ხორციელდებოდა საქართველოს მთავრობის 2009 წლის 9 დეკემბრის N218 დადგენილებით განსაზღვრული სახელმწიფო სადაზღვევო პროგრამის ბენეფიციარების ეტაპობრივი ჩართვა საყოველთაო ჯანმრთელობის დაცვის სახელმწიფო პროგრამაში და 2014 წლის 31 მარტს აღნიშნული სადაზღვევო პროგრამა  შეწყდა</a:t>
            </a:r>
            <a:r>
              <a:rPr lang="ka-GE" sz="1600" b="0" dirty="0" smtClean="0"/>
              <a:t>.</a:t>
            </a:r>
          </a:p>
          <a:p>
            <a:pPr algn="just">
              <a:spcBef>
                <a:spcPts val="1200"/>
              </a:spcBef>
              <a:spcAft>
                <a:spcPts val="1200"/>
              </a:spcAft>
            </a:pPr>
            <a:r>
              <a:rPr lang="ka-GE" sz="1600" b="0" dirty="0" smtClean="0"/>
              <a:t> </a:t>
            </a:r>
            <a:r>
              <a:rPr lang="ka-GE" sz="1600" b="0" dirty="0"/>
              <a:t>2014 წლის 1 ივნისიდან დაიწყო  საქართველოს მთავრობის 2012 წლის </a:t>
            </a:r>
            <a:r>
              <a:rPr lang="en-US" sz="1600" b="0" dirty="0"/>
              <a:t>7 </a:t>
            </a:r>
            <a:r>
              <a:rPr lang="en-US" sz="1600" b="0" dirty="0" err="1"/>
              <a:t>მაისის</a:t>
            </a:r>
            <a:r>
              <a:rPr lang="en-US" sz="1600" b="0" dirty="0"/>
              <a:t> №165 </a:t>
            </a:r>
            <a:r>
              <a:rPr lang="ka-GE" sz="1600" b="0" dirty="0"/>
              <a:t>დადგენილებით განსაზღვრული სადაზღვევო პროგრამის ბენეფიციართა საყოველთაო ჯანმრთელობის დაცვის სახელმწიფო პროგრამაში ეტაპობრივი ჩართვის პროცესი  და მიმდინარე წლის 1 სექტემბრიდან, სადაზღვევო კომპანიების მხრიდან აღარ ხდება აღნიშნული პროგრამის განხორციელება, რის გამოც სადაზღვევო პროგრამის ბენეფიციარები გახდნენ საყოველთაო ჯანმრთელობის დაცვის სახელმწიფო პროგრამის მოსარგებლეები.</a:t>
            </a:r>
            <a:endParaRPr lang="en-US" sz="1600" b="0" dirty="0"/>
          </a:p>
          <a:p>
            <a:pPr>
              <a:lnSpc>
                <a:spcPct val="170000"/>
              </a:lnSpc>
              <a:spcAft>
                <a:spcPts val="600"/>
              </a:spcAft>
            </a:pPr>
            <a:endParaRPr lang="en-US" sz="1400" dirty="0"/>
          </a:p>
        </p:txBody>
      </p:sp>
      <p:sp>
        <p:nvSpPr>
          <p:cNvPr id="3" name="Title 2"/>
          <p:cNvSpPr>
            <a:spLocks noGrp="1"/>
          </p:cNvSpPr>
          <p:nvPr>
            <p:ph type="title"/>
          </p:nvPr>
        </p:nvSpPr>
        <p:spPr>
          <a:xfrm>
            <a:off x="457200" y="274638"/>
            <a:ext cx="8229600" cy="477153"/>
          </a:xfrm>
        </p:spPr>
        <p:txBody>
          <a:bodyPr>
            <a:normAutofit fontScale="90000"/>
          </a:bodyPr>
          <a:lstStyle/>
          <a:p>
            <a:r>
              <a:rPr lang="ka-GE" dirty="0" smtClean="0"/>
              <a:t>2014 წელი</a:t>
            </a:r>
            <a:endParaRPr lang="en-US" dirty="0"/>
          </a:p>
        </p:txBody>
      </p:sp>
      <p:pic>
        <p:nvPicPr>
          <p:cNvPr id="4" name="Picture 2" descr="C:\Users\mmaghlakelidze\Desktop\logo_SSA.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100392" y="6106209"/>
            <a:ext cx="845765" cy="75179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1497849"/>
      </p:ext>
    </p:extLst>
  </p:cSld>
  <p:clrMapOvr>
    <a:masterClrMapping/>
  </p:clrMapOvr>
  <p:transition spd="slow">
    <p:wipe dir="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304800"/>
            <a:ext cx="8229600" cy="609600"/>
          </a:xfrm>
        </p:spPr>
        <p:txBody>
          <a:bodyPr>
            <a:normAutofit/>
          </a:bodyPr>
          <a:lstStyle/>
          <a:p>
            <a:r>
              <a:rPr lang="ka-GE" dirty="0"/>
              <a:t>პროგრამის მოსარგებლეები:</a:t>
            </a:r>
            <a:endParaRPr lang="en-US" dirty="0"/>
          </a:p>
        </p:txBody>
      </p:sp>
      <p:sp>
        <p:nvSpPr>
          <p:cNvPr id="3" name="Content Placeholder 2"/>
          <p:cNvSpPr>
            <a:spLocks noGrp="1"/>
          </p:cNvSpPr>
          <p:nvPr>
            <p:ph idx="1"/>
          </p:nvPr>
        </p:nvSpPr>
        <p:spPr>
          <a:xfrm>
            <a:off x="152400" y="914400"/>
            <a:ext cx="8686800" cy="5638800"/>
          </a:xfrm>
        </p:spPr>
        <p:txBody>
          <a:bodyPr>
            <a:normAutofit/>
          </a:bodyPr>
          <a:lstStyle/>
          <a:p>
            <a:pPr marL="681037" lvl="0" indent="-571500" algn="just">
              <a:lnSpc>
                <a:spcPct val="120000"/>
              </a:lnSpc>
              <a:spcBef>
                <a:spcPts val="1200"/>
              </a:spcBef>
              <a:spcAft>
                <a:spcPts val="600"/>
              </a:spcAft>
              <a:buClr>
                <a:schemeClr val="accent1">
                  <a:lumMod val="50000"/>
                </a:schemeClr>
              </a:buClr>
              <a:buSzPct val="100000"/>
              <a:buFont typeface="+mj-lt"/>
              <a:buAutoNum type="romanUcPeriod"/>
            </a:pPr>
            <a:r>
              <a:rPr lang="en-US" sz="1700" b="0" dirty="0" err="1" smtClean="0"/>
              <a:t>პირები</a:t>
            </a:r>
            <a:r>
              <a:rPr lang="en-US" sz="1700" b="0" dirty="0"/>
              <a:t>, </a:t>
            </a:r>
            <a:r>
              <a:rPr lang="ka-GE" sz="1700" b="0" dirty="0" smtClean="0"/>
              <a:t>რომელებიც </a:t>
            </a:r>
            <a:r>
              <a:rPr lang="en-US" sz="1700" b="0" dirty="0" smtClean="0"/>
              <a:t>2013 </a:t>
            </a:r>
            <a:r>
              <a:rPr lang="en-US" sz="1700" b="0" dirty="0" err="1"/>
              <a:t>წლის</a:t>
            </a:r>
            <a:r>
              <a:rPr lang="en-US" sz="1700" b="0" dirty="0"/>
              <a:t> 1 </a:t>
            </a:r>
            <a:r>
              <a:rPr lang="en-US" sz="1700" b="0" dirty="0" err="1"/>
              <a:t>ივლისის</a:t>
            </a:r>
            <a:r>
              <a:rPr lang="en-US" sz="1700" b="0" dirty="0"/>
              <a:t> </a:t>
            </a:r>
            <a:r>
              <a:rPr lang="en-US" sz="1700" b="0" dirty="0" err="1" smtClean="0"/>
              <a:t>მდგო­მარეობით</a:t>
            </a:r>
            <a:r>
              <a:rPr lang="ka-GE" sz="1700" b="0" dirty="0" smtClean="0"/>
              <a:t> არ სარგებლობდნენ</a:t>
            </a:r>
            <a:r>
              <a:rPr lang="en-US" sz="1700" b="0" dirty="0" smtClean="0"/>
              <a:t> </a:t>
            </a:r>
            <a:r>
              <a:rPr lang="en-US" sz="1700" b="0" dirty="0" err="1"/>
              <a:t>კერძო</a:t>
            </a:r>
            <a:r>
              <a:rPr lang="en-US" sz="1700" b="0" dirty="0"/>
              <a:t> </a:t>
            </a:r>
            <a:r>
              <a:rPr lang="ka-GE" sz="1700" b="0" dirty="0" smtClean="0"/>
              <a:t>ან </a:t>
            </a:r>
            <a:r>
              <a:rPr lang="en-US" sz="1700" b="0" dirty="0" err="1" smtClean="0"/>
              <a:t>საბიუჯეტო</a:t>
            </a:r>
            <a:r>
              <a:rPr lang="ka-GE" sz="1700" b="0" dirty="0" smtClean="0"/>
              <a:t> </a:t>
            </a:r>
            <a:r>
              <a:rPr lang="en-US" sz="1700" b="0" dirty="0" err="1" smtClean="0"/>
              <a:t>სადაზღვევო</a:t>
            </a:r>
            <a:r>
              <a:rPr lang="en-US" sz="1700" b="0" dirty="0" smtClean="0"/>
              <a:t> </a:t>
            </a:r>
            <a:r>
              <a:rPr lang="en-US" sz="1700" b="0" dirty="0" err="1" smtClean="0"/>
              <a:t>სქემებ</a:t>
            </a:r>
            <a:r>
              <a:rPr lang="ka-GE" sz="1700" b="0" dirty="0" smtClean="0"/>
              <a:t>ით</a:t>
            </a:r>
            <a:r>
              <a:rPr lang="ka-GE" sz="1700" b="0" dirty="0"/>
              <a:t> </a:t>
            </a:r>
            <a:r>
              <a:rPr lang="ka-GE" sz="1700" dirty="0" smtClean="0"/>
              <a:t>(საბაზისო პაკეტი)</a:t>
            </a:r>
            <a:endParaRPr lang="en-US" sz="1700" dirty="0"/>
          </a:p>
          <a:p>
            <a:pPr marL="509778" lvl="1" indent="0" algn="just">
              <a:lnSpc>
                <a:spcPct val="120000"/>
              </a:lnSpc>
              <a:spcBef>
                <a:spcPts val="1200"/>
              </a:spcBef>
              <a:spcAft>
                <a:spcPts val="600"/>
              </a:spcAft>
              <a:buClr>
                <a:schemeClr val="accent1">
                  <a:lumMod val="50000"/>
                </a:schemeClr>
              </a:buClr>
              <a:buSzPct val="100000"/>
              <a:buNone/>
            </a:pPr>
            <a:r>
              <a:rPr lang="en-US" sz="1700" b="0" dirty="0" err="1" smtClean="0"/>
              <a:t>მოქალაქე</a:t>
            </a:r>
            <a:r>
              <a:rPr lang="ka-GE" sz="1700" b="0" dirty="0" smtClean="0"/>
              <a:t>ები, რომელთაც</a:t>
            </a:r>
            <a:r>
              <a:rPr lang="en-US" sz="1700" b="0" dirty="0" smtClean="0"/>
              <a:t> 2013 </a:t>
            </a:r>
            <a:r>
              <a:rPr lang="en-US" sz="1700" b="0" dirty="0" err="1"/>
              <a:t>წლის</a:t>
            </a:r>
            <a:r>
              <a:rPr lang="en-US" sz="1700" b="0" dirty="0"/>
              <a:t> 1 </a:t>
            </a:r>
            <a:r>
              <a:rPr lang="en-US" sz="1700" b="0" dirty="0" err="1"/>
              <a:t>ივლისის</a:t>
            </a:r>
            <a:r>
              <a:rPr lang="en-US" sz="1700" b="0" dirty="0"/>
              <a:t> </a:t>
            </a:r>
            <a:r>
              <a:rPr lang="en-US" sz="1700" b="0" dirty="0" err="1"/>
              <a:t>შემდგომ</a:t>
            </a:r>
            <a:r>
              <a:rPr lang="en-US" sz="1700" b="0" dirty="0"/>
              <a:t>, </a:t>
            </a:r>
            <a:r>
              <a:rPr lang="en-US" sz="1700" b="0" dirty="0" err="1" smtClean="0"/>
              <a:t>შეუწყდა</a:t>
            </a:r>
            <a:r>
              <a:rPr lang="en-US" sz="1700" b="0" dirty="0" smtClean="0"/>
              <a:t> </a:t>
            </a:r>
            <a:r>
              <a:rPr lang="en-US" sz="1700" b="0" dirty="0" err="1"/>
              <a:t>სადაზღვევო</a:t>
            </a:r>
            <a:r>
              <a:rPr lang="en-US" sz="1700" b="0" dirty="0"/>
              <a:t> </a:t>
            </a:r>
            <a:r>
              <a:rPr lang="en-US" sz="1700" b="0" dirty="0" err="1" smtClean="0"/>
              <a:t>კონტრაქტი</a:t>
            </a:r>
            <a:r>
              <a:rPr lang="ka-GE" sz="1700" b="0" dirty="0" smtClean="0"/>
              <a:t> (</a:t>
            </a:r>
            <a:r>
              <a:rPr lang="en-US" sz="1700" dirty="0" err="1" smtClean="0"/>
              <a:t>მინიმალური</a:t>
            </a:r>
            <a:r>
              <a:rPr lang="en-US" sz="1700" dirty="0" smtClean="0"/>
              <a:t> </a:t>
            </a:r>
            <a:r>
              <a:rPr lang="en-US" sz="1700" dirty="0" err="1" smtClean="0"/>
              <a:t>პაკეტი</a:t>
            </a:r>
            <a:r>
              <a:rPr lang="ka-GE" sz="1700" dirty="0" smtClean="0"/>
              <a:t>)</a:t>
            </a:r>
            <a:r>
              <a:rPr lang="en-US" sz="1700" b="0" dirty="0"/>
              <a:t> </a:t>
            </a:r>
            <a:endParaRPr lang="en-US" sz="1700" b="0" dirty="0" smtClean="0"/>
          </a:p>
          <a:p>
            <a:pPr marL="681037" indent="-571500" algn="just">
              <a:lnSpc>
                <a:spcPct val="120000"/>
              </a:lnSpc>
              <a:spcBef>
                <a:spcPts val="1200"/>
              </a:spcBef>
              <a:spcAft>
                <a:spcPts val="600"/>
              </a:spcAft>
              <a:buClr>
                <a:schemeClr val="accent1">
                  <a:lumMod val="50000"/>
                </a:schemeClr>
              </a:buClr>
              <a:buSzPct val="100000"/>
              <a:buFont typeface="+mj-lt"/>
              <a:buAutoNum type="romanUcPeriod"/>
            </a:pPr>
            <a:r>
              <a:rPr lang="en-US" sz="1700" b="0" dirty="0" err="1" smtClean="0"/>
              <a:t>ჯანმრთელობის</a:t>
            </a:r>
            <a:r>
              <a:rPr lang="en-US" sz="1700" b="0" dirty="0" smtClean="0"/>
              <a:t> </a:t>
            </a:r>
            <a:r>
              <a:rPr lang="en-US" sz="1700" b="0" dirty="0" err="1" smtClean="0"/>
              <a:t>დაზღვევის</a:t>
            </a:r>
            <a:r>
              <a:rPr lang="en-US" sz="1700" b="0" dirty="0" smtClean="0"/>
              <a:t> </a:t>
            </a:r>
            <a:r>
              <a:rPr lang="en-US" sz="1700" b="0" dirty="0" err="1" smtClean="0"/>
              <a:t>არმქონე</a:t>
            </a:r>
            <a:r>
              <a:rPr lang="en-US" sz="1700" b="0" dirty="0" smtClean="0"/>
              <a:t> </a:t>
            </a:r>
            <a:r>
              <a:rPr lang="en-US" sz="1700" b="0" dirty="0" err="1" smtClean="0"/>
              <a:t>ომისა</a:t>
            </a:r>
            <a:r>
              <a:rPr lang="en-US" sz="1700" b="0" dirty="0" smtClean="0"/>
              <a:t> </a:t>
            </a:r>
            <a:r>
              <a:rPr lang="en-US" sz="1700" b="0" dirty="0" err="1" smtClean="0"/>
              <a:t>და</a:t>
            </a:r>
            <a:r>
              <a:rPr lang="en-US" sz="1700" b="0" dirty="0" smtClean="0"/>
              <a:t> </a:t>
            </a:r>
            <a:r>
              <a:rPr lang="en-US" sz="1700" b="0" dirty="0" err="1" smtClean="0"/>
              <a:t>სამხედრო</a:t>
            </a:r>
            <a:r>
              <a:rPr lang="en-US" sz="1700" b="0" dirty="0" smtClean="0"/>
              <a:t> </a:t>
            </a:r>
            <a:r>
              <a:rPr lang="en-US" sz="1700" b="0" dirty="0" err="1" smtClean="0"/>
              <a:t>ძალების</a:t>
            </a:r>
            <a:r>
              <a:rPr lang="en-US" sz="1700" b="0" dirty="0" smtClean="0"/>
              <a:t> </a:t>
            </a:r>
            <a:r>
              <a:rPr lang="en-US" sz="1700" b="0" dirty="0" err="1" smtClean="0"/>
              <a:t>ვეტერანები</a:t>
            </a:r>
            <a:r>
              <a:rPr lang="en-US" sz="1700" b="0" dirty="0" smtClean="0"/>
              <a:t> </a:t>
            </a:r>
            <a:r>
              <a:rPr lang="ka-GE" sz="1700" b="0" dirty="0"/>
              <a:t>(</a:t>
            </a:r>
            <a:r>
              <a:rPr lang="en-US" sz="1700" dirty="0" err="1" smtClean="0"/>
              <a:t>ვეტერანების</a:t>
            </a:r>
            <a:r>
              <a:rPr lang="en-US" sz="1700" dirty="0" smtClean="0"/>
              <a:t> </a:t>
            </a:r>
            <a:r>
              <a:rPr lang="en-US" sz="1700" dirty="0" err="1" smtClean="0"/>
              <a:t>პაკეტი</a:t>
            </a:r>
            <a:r>
              <a:rPr lang="ka-GE" sz="1700" dirty="0" smtClean="0"/>
              <a:t>)</a:t>
            </a:r>
            <a:endParaRPr lang="en-US" sz="1700" dirty="0" smtClean="0"/>
          </a:p>
          <a:p>
            <a:pPr marL="681037" indent="-571500" algn="just">
              <a:lnSpc>
                <a:spcPct val="120000"/>
              </a:lnSpc>
              <a:spcBef>
                <a:spcPts val="1200"/>
              </a:spcBef>
              <a:spcAft>
                <a:spcPts val="600"/>
              </a:spcAft>
              <a:buClr>
                <a:schemeClr val="accent1">
                  <a:lumMod val="50000"/>
                </a:schemeClr>
              </a:buClr>
              <a:buSzPct val="100000"/>
              <a:buFont typeface="+mj-lt"/>
              <a:buAutoNum type="romanUcPeriod"/>
            </a:pPr>
            <a:r>
              <a:rPr lang="ka-GE" sz="1700" b="0" dirty="0" smtClean="0"/>
              <a:t>სიღარიბის ზღვარს ქვემოთ მყოფი მოსახლეობა, </a:t>
            </a:r>
            <a:r>
              <a:rPr lang="ka-GE" sz="1700" b="0" i="1" dirty="0" smtClean="0"/>
              <a:t>პედაგოგები, </a:t>
            </a:r>
            <a:r>
              <a:rPr lang="ka-GE" sz="1700" b="0" dirty="0" smtClean="0"/>
              <a:t>მინდობით აღზრდაში მყოფი ბავშვები და სხვ. </a:t>
            </a:r>
            <a:r>
              <a:rPr lang="ka-GE" sz="1700" dirty="0" smtClean="0"/>
              <a:t>(</a:t>
            </a:r>
            <a:r>
              <a:rPr lang="en-US" sz="1700" dirty="0" err="1" smtClean="0"/>
              <a:t>მიზნობრივი</a:t>
            </a:r>
            <a:r>
              <a:rPr lang="en-US" sz="1700" dirty="0" smtClean="0"/>
              <a:t> </a:t>
            </a:r>
            <a:r>
              <a:rPr lang="en-US" sz="1700" dirty="0" err="1" smtClean="0"/>
              <a:t>ჯგუფ</a:t>
            </a:r>
            <a:r>
              <a:rPr lang="ka-GE" sz="1700" dirty="0" smtClean="0"/>
              <a:t>ებ</a:t>
            </a:r>
            <a:r>
              <a:rPr lang="en-US" sz="1700" dirty="0" smtClean="0"/>
              <a:t>ი</a:t>
            </a:r>
            <a:r>
              <a:rPr lang="ka-GE" sz="1700" dirty="0" smtClean="0"/>
              <a:t> )</a:t>
            </a:r>
            <a:endParaRPr lang="en-US" sz="1700" dirty="0"/>
          </a:p>
          <a:p>
            <a:pPr marL="681037" indent="-571500" algn="just">
              <a:lnSpc>
                <a:spcPct val="120000"/>
              </a:lnSpc>
              <a:spcBef>
                <a:spcPts val="1200"/>
              </a:spcBef>
              <a:spcAft>
                <a:spcPts val="600"/>
              </a:spcAft>
              <a:buClr>
                <a:schemeClr val="accent1">
                  <a:lumMod val="50000"/>
                </a:schemeClr>
              </a:buClr>
              <a:buSzPct val="100000"/>
              <a:buFont typeface="+mj-lt"/>
              <a:buAutoNum type="romanUcPeriod"/>
            </a:pPr>
            <a:r>
              <a:rPr lang="en-US" sz="1700" b="0" dirty="0" smtClean="0"/>
              <a:t>0-5 </a:t>
            </a:r>
            <a:r>
              <a:rPr lang="en-US" sz="1700" b="0" dirty="0" err="1"/>
              <a:t>წლის</a:t>
            </a:r>
            <a:r>
              <a:rPr lang="en-US" sz="1700" b="0" dirty="0"/>
              <a:t> </a:t>
            </a:r>
            <a:r>
              <a:rPr lang="en-US" sz="1700" b="0" dirty="0" err="1" smtClean="0"/>
              <a:t>ასაკის</a:t>
            </a:r>
            <a:r>
              <a:rPr lang="en-US" sz="1700" b="0" dirty="0" smtClean="0"/>
              <a:t> </a:t>
            </a:r>
            <a:r>
              <a:rPr lang="en-US" sz="1700" b="0" dirty="0" err="1"/>
              <a:t>ბავშვების</a:t>
            </a:r>
            <a:r>
              <a:rPr lang="en-US" sz="1700" b="0" dirty="0"/>
              <a:t>, </a:t>
            </a:r>
            <a:r>
              <a:rPr lang="en-US" sz="1700" b="0" dirty="0" err="1" smtClean="0"/>
              <a:t>საპენსიო</a:t>
            </a:r>
            <a:r>
              <a:rPr lang="en-US" sz="1700" b="0" dirty="0" smtClean="0"/>
              <a:t> </a:t>
            </a:r>
            <a:r>
              <a:rPr lang="en-US" sz="1700" b="0" dirty="0" err="1"/>
              <a:t>ასაკის</a:t>
            </a:r>
            <a:r>
              <a:rPr lang="en-US" sz="1700" b="0" dirty="0"/>
              <a:t> </a:t>
            </a:r>
            <a:r>
              <a:rPr lang="en-US" sz="1700" b="0" dirty="0" err="1" smtClean="0"/>
              <a:t>მოსახლეობა</a:t>
            </a:r>
            <a:r>
              <a:rPr lang="en-US" sz="1700" b="0" dirty="0" smtClean="0"/>
              <a:t>, </a:t>
            </a:r>
            <a:r>
              <a:rPr lang="en-US" sz="1700" b="0" dirty="0" err="1" smtClean="0"/>
              <a:t>სტუდენტები</a:t>
            </a:r>
            <a:r>
              <a:rPr lang="en-US" sz="1700" b="0" dirty="0" smtClean="0"/>
              <a:t>, </a:t>
            </a:r>
            <a:r>
              <a:rPr lang="en-US" sz="1700" b="0" dirty="0" err="1"/>
              <a:t>შეზღუდული</a:t>
            </a:r>
            <a:r>
              <a:rPr lang="en-US" sz="1700" b="0" dirty="0"/>
              <a:t> </a:t>
            </a:r>
            <a:r>
              <a:rPr lang="en-US" sz="1700" b="0" dirty="0" err="1"/>
              <a:t>შესაძლებლობის</a:t>
            </a:r>
            <a:r>
              <a:rPr lang="en-US" sz="1700" b="0" dirty="0"/>
              <a:t> </a:t>
            </a:r>
            <a:r>
              <a:rPr lang="en-US" sz="1700" b="0" dirty="0" err="1"/>
              <a:t>მქონე</a:t>
            </a:r>
            <a:r>
              <a:rPr lang="en-US" sz="1700" b="0" dirty="0"/>
              <a:t> </a:t>
            </a:r>
            <a:r>
              <a:rPr lang="en-US" sz="1700" b="0" dirty="0" err="1" smtClean="0"/>
              <a:t>ბავშვ</a:t>
            </a:r>
            <a:r>
              <a:rPr lang="ka-GE" sz="1700" b="0" dirty="0" smtClean="0"/>
              <a:t>ები,</a:t>
            </a:r>
            <a:r>
              <a:rPr lang="en-US" sz="1700" b="0" dirty="0" smtClean="0"/>
              <a:t> </a:t>
            </a:r>
            <a:r>
              <a:rPr lang="en-US" sz="1700" b="0" dirty="0" err="1"/>
              <a:t>მკვეთრად</a:t>
            </a:r>
            <a:r>
              <a:rPr lang="en-US" sz="1700" b="0" dirty="0"/>
              <a:t> </a:t>
            </a:r>
            <a:r>
              <a:rPr lang="en-US" sz="1700" b="0" dirty="0" err="1"/>
              <a:t>გამოხატული</a:t>
            </a:r>
            <a:r>
              <a:rPr lang="en-US" sz="1700" b="0" dirty="0"/>
              <a:t> </a:t>
            </a:r>
            <a:r>
              <a:rPr lang="en-US" sz="1700" b="0" dirty="0" err="1"/>
              <a:t>შეზღუდული</a:t>
            </a:r>
            <a:r>
              <a:rPr lang="en-US" sz="1700" b="0" dirty="0"/>
              <a:t> </a:t>
            </a:r>
            <a:r>
              <a:rPr lang="en-US" sz="1700" b="0" dirty="0" err="1"/>
              <a:t>შესაძლებლობის</a:t>
            </a:r>
            <a:r>
              <a:rPr lang="en-US" sz="1700" b="0" dirty="0"/>
              <a:t> </a:t>
            </a:r>
            <a:r>
              <a:rPr lang="en-US" sz="1700" b="0" dirty="0" err="1"/>
              <a:t>მქონე</a:t>
            </a:r>
            <a:r>
              <a:rPr lang="en-US" sz="1700" b="0" dirty="0"/>
              <a:t> </a:t>
            </a:r>
            <a:r>
              <a:rPr lang="en-US" sz="1700" b="0" dirty="0" err="1" smtClean="0"/>
              <a:t>პირ</a:t>
            </a:r>
            <a:r>
              <a:rPr lang="ka-GE" sz="1700" b="0" dirty="0" smtClean="0"/>
              <a:t>ები</a:t>
            </a:r>
            <a:r>
              <a:rPr lang="en-US" sz="1700" b="0" dirty="0" smtClean="0"/>
              <a:t> </a:t>
            </a:r>
            <a:r>
              <a:rPr lang="en-US" sz="1700" dirty="0" smtClean="0"/>
              <a:t>(</a:t>
            </a:r>
            <a:r>
              <a:rPr lang="en-US" sz="1700" dirty="0" err="1"/>
              <a:t>ასაკობრივი</a:t>
            </a:r>
            <a:r>
              <a:rPr lang="en-US" sz="1700" dirty="0"/>
              <a:t> </a:t>
            </a:r>
            <a:r>
              <a:rPr lang="en-US" sz="1700" dirty="0" err="1" smtClean="0"/>
              <a:t>ჯგუფ</a:t>
            </a:r>
            <a:r>
              <a:rPr lang="ka-GE" sz="1700" dirty="0" smtClean="0"/>
              <a:t>ებ</a:t>
            </a:r>
            <a:r>
              <a:rPr lang="en-US" sz="1700" dirty="0" smtClean="0"/>
              <a:t>ი).</a:t>
            </a:r>
            <a:endParaRPr lang="en-US" sz="1700" dirty="0"/>
          </a:p>
          <a:p>
            <a:pPr>
              <a:spcBef>
                <a:spcPts val="1200"/>
              </a:spcBef>
            </a:pPr>
            <a:endParaRPr lang="en-US" sz="1700" b="0" dirty="0"/>
          </a:p>
        </p:txBody>
      </p:sp>
    </p:spTree>
    <p:extLst>
      <p:ext uri="{BB962C8B-B14F-4D97-AF65-F5344CB8AC3E}">
        <p14:creationId xmlns:p14="http://schemas.microsoft.com/office/powerpoint/2010/main" val="1642897331"/>
      </p:ext>
    </p:extLst>
  </p:cSld>
  <p:clrMapOvr>
    <a:masterClrMapping/>
  </p:clrMapOvr>
  <p:transition spd="slow">
    <p:wipe dir="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533400"/>
            <a:ext cx="8229600" cy="609600"/>
          </a:xfrm>
        </p:spPr>
        <p:txBody>
          <a:bodyPr/>
          <a:lstStyle/>
          <a:p>
            <a:r>
              <a:rPr lang="ka-GE" dirty="0" smtClean="0"/>
              <a:t>პროგრამის მიმდინარეობა</a:t>
            </a:r>
            <a:endParaRPr lang="en-US" dirty="0"/>
          </a:p>
        </p:txBody>
      </p:sp>
      <p:sp>
        <p:nvSpPr>
          <p:cNvPr id="3" name="Content Placeholder 2"/>
          <p:cNvSpPr>
            <a:spLocks noGrp="1"/>
          </p:cNvSpPr>
          <p:nvPr>
            <p:ph idx="1"/>
          </p:nvPr>
        </p:nvSpPr>
        <p:spPr>
          <a:xfrm>
            <a:off x="457200" y="1447800"/>
            <a:ext cx="8229600" cy="4678363"/>
          </a:xfrm>
        </p:spPr>
        <p:txBody>
          <a:bodyPr>
            <a:normAutofit lnSpcReduction="10000"/>
          </a:bodyPr>
          <a:lstStyle/>
          <a:p>
            <a:pPr marL="0" indent="0" algn="just">
              <a:buNone/>
            </a:pPr>
            <a:r>
              <a:rPr lang="ka-GE" sz="1600" b="0" dirty="0"/>
              <a:t>2014 წლის სექტემბრის თვიდან აღინიშნა სამედიცინო მომსახურების სერვისების უტილიზაციის ზრდა, რაც </a:t>
            </a:r>
            <a:r>
              <a:rPr lang="ka-GE" sz="1600" b="0" dirty="0" smtClean="0"/>
              <a:t>განპირობებული იყო რიგი მიზეზებით:</a:t>
            </a:r>
          </a:p>
          <a:p>
            <a:pPr algn="just"/>
            <a:r>
              <a:rPr lang="ka-GE" sz="1600" b="0" dirty="0" smtClean="0"/>
              <a:t> </a:t>
            </a:r>
            <a:r>
              <a:rPr lang="ka-GE" sz="1600" b="0" dirty="0"/>
              <a:t>სადაზღვევო კომპანიების მხრიდან პროგრამაში </a:t>
            </a:r>
            <a:r>
              <a:rPr lang="ka-GE" sz="1600" b="0" dirty="0" smtClean="0"/>
              <a:t>იმ პერიოდისთვის </a:t>
            </a:r>
            <a:r>
              <a:rPr lang="ka-GE" sz="1600" b="0" dirty="0"/>
              <a:t>ჩართული კონტიგენტისთვის სერვისების არასრულად მიწოდებითა და </a:t>
            </a:r>
            <a:r>
              <a:rPr lang="ka-GE" sz="1600" b="0" dirty="0" smtClean="0"/>
              <a:t>მათთვის თავისუფალი </a:t>
            </a:r>
            <a:r>
              <a:rPr lang="ka-GE" sz="1600" b="0" dirty="0"/>
              <a:t>არჩევანის </a:t>
            </a:r>
            <a:r>
              <a:rPr lang="ka-GE" sz="1600" b="0" dirty="0" smtClean="0"/>
              <a:t>შეზღუდვით; </a:t>
            </a:r>
          </a:p>
          <a:p>
            <a:pPr algn="just"/>
            <a:r>
              <a:rPr lang="ka-GE" sz="1600" b="0" dirty="0" smtClean="0"/>
              <a:t>პროგრამაში 2014 წელს ჩართული კონტიგენტი წარმოადგენს </a:t>
            </a:r>
            <a:r>
              <a:rPr lang="ka-GE" sz="1600" b="0" dirty="0"/>
              <a:t>ავადობისადმი მოწყვლად ჯგუფს და გამოირჩევა სამედიცინო მომსახურების სერვისების მაღალი </a:t>
            </a:r>
            <a:r>
              <a:rPr lang="ka-GE" sz="1600" b="0" dirty="0" smtClean="0"/>
              <a:t>უტილიზაციით</a:t>
            </a:r>
            <a:r>
              <a:rPr lang="ka-GE" sz="1600" b="0" dirty="0"/>
              <a:t>;</a:t>
            </a:r>
            <a:endParaRPr lang="ka-GE" sz="1600" b="0" dirty="0" smtClean="0"/>
          </a:p>
          <a:p>
            <a:pPr algn="just"/>
            <a:r>
              <a:rPr lang="ka-GE" sz="1600" b="0" dirty="0" smtClean="0"/>
              <a:t>ჯანმრთელობის </a:t>
            </a:r>
            <a:r>
              <a:rPr lang="ka-GE" sz="1600" b="0" dirty="0"/>
              <a:t>მსოფლიო ორგანიზაციის, მსოფლიო ბანკისა და ამერიკის საერთაშორისო განვითარების სააგენტოს ფინანსური და ტექნიკური დახმარებით ჩატარებული კვლევის შედეგების მიხედვით, გაიზარდა მოსახლეობის ინფორმირებულობა საყოველთაო ჯანმრთელობის დაცვის პროგრამით დაფარული სერვისების </a:t>
            </a:r>
            <a:r>
              <a:rPr lang="ka-GE" sz="1600" b="0" dirty="0" smtClean="0"/>
              <a:t>თაობაზე;</a:t>
            </a:r>
          </a:p>
          <a:p>
            <a:pPr algn="just"/>
            <a:r>
              <a:rPr lang="ka-GE" sz="1600" b="0" dirty="0" smtClean="0"/>
              <a:t>რეცეპტის </a:t>
            </a:r>
            <a:r>
              <a:rPr lang="ka-GE" sz="1600" b="0" dirty="0"/>
              <a:t>ინსტიტუტის შემოღებამ შეამცირა თვითმკურნალობაზე გაწეული </a:t>
            </a:r>
            <a:r>
              <a:rPr lang="ka-GE" sz="1600" b="0" dirty="0" smtClean="0"/>
              <a:t>ხარჯები  </a:t>
            </a:r>
            <a:r>
              <a:rPr lang="ka-GE" sz="1600" b="0" dirty="0"/>
              <a:t>და მოიმატა სამედიცინო დაწესებულებებში მიმართვიანობის მაჩვენებელმა, რამაც თავის მხრივ, განაპირობა დაავადებების გამოვლენის სიხშირის ზრდა. </a:t>
            </a:r>
            <a:endParaRPr lang="ka-GE" sz="1600" b="0" dirty="0" smtClean="0"/>
          </a:p>
          <a:p>
            <a:pPr marL="0" indent="0" algn="just">
              <a:buNone/>
            </a:pPr>
            <a:r>
              <a:rPr lang="ka-GE" sz="1600" b="0" dirty="0" smtClean="0"/>
              <a:t>ყოველივე </a:t>
            </a:r>
            <a:r>
              <a:rPr lang="ka-GE" sz="1600" b="0" dirty="0"/>
              <a:t>ზემოაღნიშნულის კვალობაზე გაიზარდა პროგრამის ხარჯები. </a:t>
            </a:r>
            <a:endParaRPr lang="en-US" sz="1600" b="0" dirty="0"/>
          </a:p>
        </p:txBody>
      </p:sp>
    </p:spTree>
    <p:extLst>
      <p:ext uri="{BB962C8B-B14F-4D97-AF65-F5344CB8AC3E}">
        <p14:creationId xmlns:p14="http://schemas.microsoft.com/office/powerpoint/2010/main" val="2159028623"/>
      </p:ext>
    </p:extLst>
  </p:cSld>
  <p:clrMapOvr>
    <a:masterClrMapping/>
  </p:clrMapOvr>
  <p:transition spd="slow">
    <p:wipe dir="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685800"/>
            <a:ext cx="8305800" cy="685800"/>
          </a:xfrm>
        </p:spPr>
        <p:txBody>
          <a:bodyPr>
            <a:noAutofit/>
          </a:bodyPr>
          <a:lstStyle/>
          <a:p>
            <a:pPr algn="l"/>
            <a:r>
              <a:rPr lang="ka-GE" sz="1600" dirty="0">
                <a:effectLst/>
              </a:rPr>
              <a:t>საყოველთაო ჯანმრთელობის დაცვის პროგრამის ზედამხედველობის გაძლიერებისა და ხარჯების სტაბილიზაციის კუთხით </a:t>
            </a:r>
            <a:r>
              <a:rPr lang="ka-GE" sz="1600" dirty="0" smtClean="0">
                <a:effectLst/>
              </a:rPr>
              <a:t>განხორციელებული  </a:t>
            </a:r>
            <a:r>
              <a:rPr lang="ka-GE" sz="1600" dirty="0">
                <a:effectLst/>
              </a:rPr>
              <a:t>ღონისძიებები:</a:t>
            </a:r>
            <a:r>
              <a:rPr lang="en-US" sz="1600" dirty="0">
                <a:effectLst/>
              </a:rPr>
              <a:t/>
            </a:r>
            <a:br>
              <a:rPr lang="en-US" sz="1600" dirty="0">
                <a:effectLst/>
              </a:rPr>
            </a:br>
            <a:endParaRPr lang="en-US" sz="1600" dirty="0"/>
          </a:p>
        </p:txBody>
      </p:sp>
      <p:sp>
        <p:nvSpPr>
          <p:cNvPr id="3" name="Content Placeholder 2"/>
          <p:cNvSpPr>
            <a:spLocks noGrp="1"/>
          </p:cNvSpPr>
          <p:nvPr>
            <p:ph idx="1"/>
          </p:nvPr>
        </p:nvSpPr>
        <p:spPr>
          <a:xfrm>
            <a:off x="304800" y="1371600"/>
            <a:ext cx="8382000" cy="4754563"/>
          </a:xfrm>
        </p:spPr>
        <p:txBody>
          <a:bodyPr>
            <a:normAutofit/>
          </a:bodyPr>
          <a:lstStyle/>
          <a:p>
            <a:pPr marL="457200" lvl="0" algn="just">
              <a:spcBef>
                <a:spcPts val="600"/>
              </a:spcBef>
              <a:spcAft>
                <a:spcPts val="600"/>
              </a:spcAft>
              <a:buFont typeface="Wingdings" pitchFamily="2" charset="2"/>
              <a:buChar char="ü"/>
            </a:pPr>
            <a:r>
              <a:rPr lang="ka-GE" sz="1400" b="0" dirty="0"/>
              <a:t>2015 წლის 1 აპრილიდან </a:t>
            </a:r>
            <a:r>
              <a:rPr lang="en-US" sz="1400" b="0" dirty="0" err="1" smtClean="0"/>
              <a:t>კრიტიკული</a:t>
            </a:r>
            <a:r>
              <a:rPr lang="en-US" sz="1400" b="0" dirty="0" smtClean="0"/>
              <a:t> </a:t>
            </a:r>
            <a:r>
              <a:rPr lang="en-US" sz="1400" b="0" dirty="0" err="1"/>
              <a:t>მდგომარეობები</a:t>
            </a:r>
            <a:r>
              <a:rPr lang="en-US" sz="1400" b="0" dirty="0"/>
              <a:t>/</a:t>
            </a:r>
            <a:r>
              <a:rPr lang="en-US" sz="1400" b="0" dirty="0" err="1"/>
              <a:t>ინტენსიური</a:t>
            </a:r>
            <a:r>
              <a:rPr lang="en-US" sz="1400" b="0" dirty="0"/>
              <a:t> </a:t>
            </a:r>
            <a:r>
              <a:rPr lang="en-US" sz="1400" b="0" dirty="0" err="1"/>
              <a:t>თერაპიით</a:t>
            </a:r>
            <a:r>
              <a:rPr lang="en-US" sz="1400" b="0" dirty="0"/>
              <a:t> </a:t>
            </a:r>
            <a:r>
              <a:rPr lang="en-US" sz="1400" b="0" dirty="0" err="1"/>
              <a:t>განსაზღვრული</a:t>
            </a:r>
            <a:r>
              <a:rPr lang="en-US" sz="1400" b="0" dirty="0"/>
              <a:t> </a:t>
            </a:r>
            <a:r>
              <a:rPr lang="en-US" sz="1400" b="0" dirty="0" err="1"/>
              <a:t>მომსახურების</a:t>
            </a:r>
            <a:r>
              <a:rPr lang="en-US" sz="1400" b="0" dirty="0"/>
              <a:t> </a:t>
            </a:r>
            <a:r>
              <a:rPr lang="en-US" sz="1400" b="0" dirty="0" err="1"/>
              <a:t>ანაზღაურება</a:t>
            </a:r>
            <a:r>
              <a:rPr lang="en-US" sz="1400" b="0" dirty="0"/>
              <a:t> </a:t>
            </a:r>
            <a:r>
              <a:rPr lang="en-US" sz="1400" b="0" dirty="0" err="1"/>
              <a:t>ხდება</a:t>
            </a:r>
            <a:r>
              <a:rPr lang="en-US" sz="1400" b="0" dirty="0"/>
              <a:t> </a:t>
            </a:r>
            <a:r>
              <a:rPr lang="en-US" sz="1400" b="0" dirty="0" err="1"/>
              <a:t>განმახორციელებლის</a:t>
            </a:r>
            <a:r>
              <a:rPr lang="en-US" sz="1400" b="0" dirty="0"/>
              <a:t> </a:t>
            </a:r>
            <a:r>
              <a:rPr lang="en-US" sz="1400" b="0" dirty="0" err="1"/>
              <a:t>მიერ</a:t>
            </a:r>
            <a:r>
              <a:rPr lang="en-US" sz="1400" b="0" dirty="0"/>
              <a:t> </a:t>
            </a:r>
            <a:r>
              <a:rPr lang="en-US" sz="1400" b="0" dirty="0" err="1"/>
              <a:t>დადგენილი</a:t>
            </a:r>
            <a:r>
              <a:rPr lang="en-US" sz="1400" b="0" dirty="0"/>
              <a:t> </a:t>
            </a:r>
            <a:r>
              <a:rPr lang="en-US" sz="1400" b="0" dirty="0" err="1"/>
              <a:t>ტარიფის</a:t>
            </a:r>
            <a:r>
              <a:rPr lang="en-US" sz="1400" b="0" dirty="0"/>
              <a:t> </a:t>
            </a:r>
            <a:r>
              <a:rPr lang="en-US" sz="1400" b="0" dirty="0" err="1"/>
              <a:t>ფარგლებში</a:t>
            </a:r>
            <a:r>
              <a:rPr lang="en-US" sz="1400" b="0" dirty="0"/>
              <a:t>, </a:t>
            </a:r>
            <a:r>
              <a:rPr lang="ka-GE" sz="1400" b="0" dirty="0"/>
              <a:t>კრიტიკული მდგომარეობები/ინტენსიური თერაპიის </a:t>
            </a:r>
            <a:r>
              <a:rPr lang="en-US" sz="1400" b="0" dirty="0"/>
              <a:t>II-III </a:t>
            </a:r>
            <a:r>
              <a:rPr lang="en-US" sz="1400" b="0" dirty="0" err="1"/>
              <a:t>დონის</a:t>
            </a:r>
            <a:r>
              <a:rPr lang="en-US" sz="1400" b="0" dirty="0"/>
              <a:t> </a:t>
            </a:r>
            <a:r>
              <a:rPr lang="en-US" sz="1400" b="0" dirty="0" err="1"/>
              <a:t>ანაზღაურება</a:t>
            </a:r>
            <a:r>
              <a:rPr lang="en-US" sz="1400" b="0" dirty="0"/>
              <a:t> </a:t>
            </a:r>
            <a:r>
              <a:rPr lang="en-US" sz="1400" b="0" dirty="0" err="1"/>
              <a:t>ხორციელდება</a:t>
            </a:r>
            <a:r>
              <a:rPr lang="en-US" sz="1400" b="0" dirty="0"/>
              <a:t> </a:t>
            </a:r>
            <a:r>
              <a:rPr lang="en-US" sz="1400" b="0" dirty="0" err="1"/>
              <a:t>ერთი</a:t>
            </a:r>
            <a:r>
              <a:rPr lang="en-US" sz="1400" b="0" dirty="0"/>
              <a:t> </a:t>
            </a:r>
            <a:r>
              <a:rPr lang="en-US" sz="1400" b="0" dirty="0" err="1"/>
              <a:t>და</a:t>
            </a:r>
            <a:r>
              <a:rPr lang="en-US" sz="1400" b="0" dirty="0"/>
              <a:t> </a:t>
            </a:r>
            <a:r>
              <a:rPr lang="en-US" sz="1400" b="0" dirty="0" err="1"/>
              <a:t>იგივე</a:t>
            </a:r>
            <a:r>
              <a:rPr lang="en-US" sz="1400" b="0" dirty="0"/>
              <a:t> </a:t>
            </a:r>
            <a:r>
              <a:rPr lang="en-US" sz="1400" b="0" dirty="0" err="1"/>
              <a:t>ტარიფით</a:t>
            </a:r>
            <a:r>
              <a:rPr lang="en-US" sz="1400" b="0" dirty="0"/>
              <a:t>, </a:t>
            </a:r>
            <a:r>
              <a:rPr lang="en-US" sz="1400" b="0" dirty="0" err="1"/>
              <a:t>კრიტიკული</a:t>
            </a:r>
            <a:r>
              <a:rPr lang="en-US" sz="1400" b="0" dirty="0"/>
              <a:t> </a:t>
            </a:r>
            <a:r>
              <a:rPr lang="en-US" sz="1400" b="0" dirty="0" err="1"/>
              <a:t>მდგომარეობების</a:t>
            </a:r>
            <a:r>
              <a:rPr lang="en-US" sz="1400" b="0" dirty="0"/>
              <a:t>/</a:t>
            </a:r>
            <a:r>
              <a:rPr lang="en-US" sz="1400" b="0" dirty="0" err="1"/>
              <a:t>ინტენსიური</a:t>
            </a:r>
            <a:r>
              <a:rPr lang="en-US" sz="1400" b="0" dirty="0"/>
              <a:t> </a:t>
            </a:r>
            <a:r>
              <a:rPr lang="en-US" sz="1400" b="0" dirty="0" err="1"/>
              <a:t>თერაპიის</a:t>
            </a:r>
            <a:r>
              <a:rPr lang="en-US" sz="1400" b="0" dirty="0"/>
              <a:t> </a:t>
            </a:r>
            <a:r>
              <a:rPr lang="en-US" sz="1400" b="0" dirty="0" err="1"/>
              <a:t>საწოლებზე</a:t>
            </a:r>
            <a:r>
              <a:rPr lang="en-US" sz="1400" b="0" dirty="0"/>
              <a:t> </a:t>
            </a:r>
            <a:r>
              <a:rPr lang="en-US" sz="1400" b="0" dirty="0" err="1"/>
              <a:t>უწყვეტად</a:t>
            </a:r>
            <a:r>
              <a:rPr lang="en-US" sz="1400" b="0" dirty="0"/>
              <a:t> 21 </a:t>
            </a:r>
            <a:r>
              <a:rPr lang="en-US" sz="1400" b="0" dirty="0" err="1"/>
              <a:t>დღის</a:t>
            </a:r>
            <a:r>
              <a:rPr lang="en-US" sz="1400" b="0" dirty="0"/>
              <a:t> </a:t>
            </a:r>
            <a:r>
              <a:rPr lang="en-US" sz="1400" b="0" dirty="0" err="1"/>
              <a:t>შემდეგ</a:t>
            </a:r>
            <a:r>
              <a:rPr lang="en-US" sz="1400" b="0" dirty="0"/>
              <a:t> </a:t>
            </a:r>
            <a:r>
              <a:rPr lang="en-US" sz="1400" b="0" dirty="0" err="1"/>
              <a:t>დაყოვნება</a:t>
            </a:r>
            <a:r>
              <a:rPr lang="en-US" sz="1400" b="0" dirty="0"/>
              <a:t> </a:t>
            </a:r>
            <a:r>
              <a:rPr lang="ka-GE" sz="1400" b="0" dirty="0"/>
              <a:t>ფინანსდება </a:t>
            </a:r>
            <a:r>
              <a:rPr lang="en-US" sz="1400" b="0" dirty="0" err="1"/>
              <a:t>განსხვავებული</a:t>
            </a:r>
            <a:r>
              <a:rPr lang="en-US" sz="1400" b="0" dirty="0"/>
              <a:t> </a:t>
            </a:r>
            <a:r>
              <a:rPr lang="en-US" sz="1400" b="0" dirty="0" err="1"/>
              <a:t>ტარიფით</a:t>
            </a:r>
            <a:r>
              <a:rPr lang="ka-GE" sz="1400" b="0" dirty="0"/>
              <a:t>; </a:t>
            </a:r>
            <a:endParaRPr lang="en-US" sz="1400" b="0" dirty="0"/>
          </a:p>
          <a:p>
            <a:pPr marL="457200" lvl="0" algn="just">
              <a:spcBef>
                <a:spcPts val="600"/>
              </a:spcBef>
              <a:spcAft>
                <a:spcPts val="600"/>
              </a:spcAft>
              <a:buFont typeface="Wingdings" pitchFamily="2" charset="2"/>
              <a:buChar char="ü"/>
            </a:pPr>
            <a:r>
              <a:rPr lang="ka-GE" sz="1400" b="0" dirty="0" smtClean="0"/>
              <a:t>ასევე, </a:t>
            </a:r>
            <a:r>
              <a:rPr lang="ka-GE" sz="1400" b="0" dirty="0"/>
              <a:t>2015 წლის 1 აპრილიდან სასწრაფო-დაუყოვნებელი ინტერვენციების ხარჯები, ძირითადად, ანაზღაურდება დადგენილებით განსაზღვრული ტარიფის არეალის მიხედვით;</a:t>
            </a:r>
            <a:endParaRPr lang="en-US" sz="1400" b="0" dirty="0"/>
          </a:p>
          <a:p>
            <a:pPr marL="457200" lvl="0" algn="just">
              <a:spcBef>
                <a:spcPts val="600"/>
              </a:spcBef>
              <a:spcAft>
                <a:spcPts val="600"/>
              </a:spcAft>
              <a:buFont typeface="Wingdings" pitchFamily="2" charset="2"/>
              <a:buChar char="ü"/>
            </a:pPr>
            <a:r>
              <a:rPr lang="ka-GE" sz="1400" b="0" dirty="0"/>
              <a:t>2015 წლის ნოემბრის თვიდან გადაუდებელი თერაპიული მდგომარეობების, ხოლო 2016 წლის 1 აპრილიდან დანართი 1.2-ით დამტკიცებული სხვა გადაუდებელი მდგომარეობების ხარჯების ანაზღაურება ხდება განმახორციელებლის მიერ განსაზღვრული ტარიფის ფარგლებში; </a:t>
            </a:r>
            <a:endParaRPr lang="en-US" sz="1400" b="0" dirty="0"/>
          </a:p>
          <a:p>
            <a:pPr marL="457200" lvl="0" algn="just">
              <a:spcBef>
                <a:spcPts val="600"/>
              </a:spcBef>
              <a:spcAft>
                <a:spcPts val="600"/>
              </a:spcAft>
              <a:buFont typeface="Wingdings" pitchFamily="2" charset="2"/>
              <a:buChar char="ü"/>
            </a:pPr>
            <a:r>
              <a:rPr lang="ka-GE" sz="1400" b="0" dirty="0"/>
              <a:t>ოპტიმალური გახდა პირველი დონის ინტენსიური მკურნალობა/მოვლის დონის კრიტერიუმები - 2015 წლის ნოემბრის თვიდან  თირკმლის ჩანაცვლებითი თერაპიის საჭიროებისას, ხოლო 2016 წლის აპრილიდან ჰემოდინამიკის სტაბილიზაციის აუცილებლობისას </a:t>
            </a:r>
            <a:r>
              <a:rPr lang="en-US" sz="1400" b="0" dirty="0" err="1"/>
              <a:t>ინტენსიური</a:t>
            </a:r>
            <a:r>
              <a:rPr lang="en-US" sz="1400" b="0" dirty="0"/>
              <a:t> </a:t>
            </a:r>
            <a:r>
              <a:rPr lang="en-US" sz="1400" b="0" dirty="0" err="1"/>
              <a:t>მკურნალობა</a:t>
            </a:r>
            <a:r>
              <a:rPr lang="en-US" sz="1400" b="0" dirty="0"/>
              <a:t>/</a:t>
            </a:r>
            <a:r>
              <a:rPr lang="en-US" sz="1400" b="0" dirty="0" err="1"/>
              <a:t>მოვლ</a:t>
            </a:r>
            <a:r>
              <a:rPr lang="ka-GE" sz="1400" b="0" dirty="0"/>
              <a:t>ის დონე უცველია; </a:t>
            </a:r>
            <a:endParaRPr lang="en-US" sz="1400" b="0" dirty="0"/>
          </a:p>
        </p:txBody>
      </p:sp>
    </p:spTree>
    <p:extLst>
      <p:ext uri="{BB962C8B-B14F-4D97-AF65-F5344CB8AC3E}">
        <p14:creationId xmlns:p14="http://schemas.microsoft.com/office/powerpoint/2010/main" val="2340277455"/>
      </p:ext>
    </p:extLst>
  </p:cSld>
  <p:clrMapOvr>
    <a:masterClrMapping/>
  </p:clrMapOvr>
  <p:transition spd="slow">
    <p:wipe dir="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219200"/>
            <a:ext cx="8229600" cy="4906963"/>
          </a:xfrm>
        </p:spPr>
        <p:txBody>
          <a:bodyPr>
            <a:normAutofit fontScale="55000" lnSpcReduction="20000"/>
          </a:bodyPr>
          <a:lstStyle/>
          <a:p>
            <a:pPr marL="571500" lvl="0" indent="-457200" algn="just">
              <a:spcBef>
                <a:spcPts val="1200"/>
              </a:spcBef>
              <a:spcAft>
                <a:spcPts val="600"/>
              </a:spcAft>
              <a:buFont typeface="Wingdings" pitchFamily="2" charset="2"/>
              <a:buChar char="ü"/>
            </a:pPr>
            <a:r>
              <a:rPr lang="ka-GE" sz="2600" b="0" dirty="0"/>
              <a:t>პროგრამის ფარგლებში კარდიოქირურგიული (როგორც გეგმური, ისე გადაუდებელი) მომსახურების ანაზღაურება საბაზისო, ასაკობრივი და ვეტერანის პაკეტით მოსარგებლეებისათვის ხორციელდება განმახორციელებლის მიერ  ნოზოლოგიური ჯგუფების (დიაგნოზთან შეჭიდული მსგავსი სირთულის შინაარსობრივად ერთგვარი ინტერვენციების დაჯგუფება) და ტარიფის არეალებზე დაყრდნობით დადგენილი ტარიფების ფარგლებში; </a:t>
            </a:r>
            <a:endParaRPr lang="en-US" sz="2600" b="0" dirty="0"/>
          </a:p>
          <a:p>
            <a:pPr marL="571500" lvl="0" indent="-457200" algn="just">
              <a:spcBef>
                <a:spcPts val="1200"/>
              </a:spcBef>
              <a:spcAft>
                <a:spcPts val="600"/>
              </a:spcAft>
              <a:buFont typeface="Wingdings" pitchFamily="2" charset="2"/>
              <a:buChar char="ü"/>
            </a:pPr>
            <a:r>
              <a:rPr lang="ka-GE" sz="2600" b="0" dirty="0"/>
              <a:t>ასევე, 2015 წლის ნოემბრის თვიდან ასაკობრივი ჯგუფების პაკეტით მოსარგებლლებისათვის შეიცვალა მშობიარობა/საკეისრო კვეთის დაფინანსების პრინციპი და ისევე, როგორც პროგრამის სხვა პაკეტით მოსარგებლეთათვის განისაზღვრა შემდეგნაირად:  </a:t>
            </a:r>
            <a:r>
              <a:rPr lang="en-US" sz="2600" b="0" dirty="0" err="1"/>
              <a:t>მშობიარობა</a:t>
            </a:r>
            <a:r>
              <a:rPr lang="ka-GE" sz="2600" b="0" dirty="0"/>
              <a:t>: </a:t>
            </a:r>
            <a:r>
              <a:rPr lang="en-US" sz="2600" b="0" dirty="0" err="1"/>
              <a:t>ლიმიტი</a:t>
            </a:r>
            <a:r>
              <a:rPr lang="en-US" sz="2600" b="0" dirty="0"/>
              <a:t> </a:t>
            </a:r>
            <a:r>
              <a:rPr lang="ka-GE" sz="2600" b="0" dirty="0"/>
              <a:t>- </a:t>
            </a:r>
            <a:r>
              <a:rPr lang="en-US" sz="2600" b="0" dirty="0"/>
              <a:t>500 </a:t>
            </a:r>
            <a:r>
              <a:rPr lang="en-US" sz="2600" b="0" dirty="0" err="1"/>
              <a:t>ლარი</a:t>
            </a:r>
            <a:r>
              <a:rPr lang="ka-GE" sz="2600" b="0" dirty="0"/>
              <a:t>; საკეისრო კვეთა: ლიმიტი – 800 ლარი;. </a:t>
            </a:r>
            <a:endParaRPr lang="en-US" sz="2600" b="0" dirty="0"/>
          </a:p>
          <a:p>
            <a:pPr marL="571500" lvl="0" indent="-457200" algn="just">
              <a:spcBef>
                <a:spcPts val="1200"/>
              </a:spcBef>
              <a:spcAft>
                <a:spcPts val="600"/>
              </a:spcAft>
              <a:buFont typeface="Wingdings" pitchFamily="2" charset="2"/>
              <a:buChar char="ü"/>
            </a:pPr>
            <a:r>
              <a:rPr lang="ka-GE" sz="2600" b="0" dirty="0"/>
              <a:t>დაიხვეწა პროგრამული შემთხვევების მონიტორიგნგის განხორციელებისთვის შემთხვევების შერჩევის სისტემა, რომელიც დაფუძნებულია არსებული რისკების შეფასებასა და შერჩევის ობიექტურ კრიტერიუმებზე წინასწარ დადგენილი პრიორიტეტების </a:t>
            </a:r>
            <a:r>
              <a:rPr lang="ka-GE" sz="2600" b="0" dirty="0" smtClean="0"/>
              <a:t>ფარგლებში;</a:t>
            </a:r>
            <a:endParaRPr lang="en-US" sz="2600" b="0" dirty="0"/>
          </a:p>
          <a:p>
            <a:pPr marL="571500" lvl="0" indent="-457200" algn="just">
              <a:spcBef>
                <a:spcPts val="1200"/>
              </a:spcBef>
              <a:spcAft>
                <a:spcPts val="600"/>
              </a:spcAft>
              <a:buFont typeface="Wingdings" pitchFamily="2" charset="2"/>
              <a:buChar char="ü"/>
            </a:pPr>
            <a:r>
              <a:rPr lang="ka-GE" sz="2600" b="0" dirty="0"/>
              <a:t>დამტკიცდა საყოველთაო ჯანმრთელობის დაცვის პროგრამის ადმინისტრირების წესი, სადაც დეტალურადაა განსაზღვრული ძირითადი სამოქმედო საკანონმდებლო </a:t>
            </a:r>
            <a:r>
              <a:rPr lang="ka-GE" sz="2600" b="0" dirty="0" smtClean="0"/>
              <a:t>ნორმები;</a:t>
            </a:r>
            <a:endParaRPr lang="en-US" sz="2600" b="0" dirty="0"/>
          </a:p>
          <a:p>
            <a:pPr marL="571500" lvl="0" indent="-457200" algn="just">
              <a:spcBef>
                <a:spcPts val="1200"/>
              </a:spcBef>
              <a:spcAft>
                <a:spcPts val="600"/>
              </a:spcAft>
              <a:buFont typeface="Wingdings" pitchFamily="2" charset="2"/>
              <a:buChar char="ü"/>
            </a:pPr>
            <a:r>
              <a:rPr lang="ka-GE" sz="2600" b="0" dirty="0"/>
              <a:t>სსიპ სოციალური მომსახურების სააგენტოს კონტროლის დეპარტამენტს „საყოველთაო ჯანდაცვაზე გადასვლის მიზნით გასატარებელ ზოგიერთ ღონისძიებათა შესახებ“ საქართველოს მთავრობის 2013 წლის 21 თებერვლის N36 დადგენილებაში შესაბამისი ცვლილებების საფუძველზე დაეკისრა </a:t>
            </a:r>
            <a:r>
              <a:rPr lang="en-US" sz="2600" b="0" dirty="0" err="1"/>
              <a:t>პროგრამით</a:t>
            </a:r>
            <a:r>
              <a:rPr lang="en-US" sz="2600" b="0" dirty="0"/>
              <a:t> </a:t>
            </a:r>
            <a:r>
              <a:rPr lang="en-US" sz="2600" b="0" dirty="0" err="1"/>
              <a:t>განსაზღვრული</a:t>
            </a:r>
            <a:r>
              <a:rPr lang="en-US" sz="2600" b="0" dirty="0"/>
              <a:t> </a:t>
            </a:r>
            <a:r>
              <a:rPr lang="en-US" sz="2600" b="0" dirty="0" err="1"/>
              <a:t>პირობების</a:t>
            </a:r>
            <a:r>
              <a:rPr lang="en-US" sz="2600" b="0" dirty="0"/>
              <a:t> </a:t>
            </a:r>
            <a:r>
              <a:rPr lang="en-US" sz="2600" b="0" dirty="0" err="1"/>
              <a:t>შესრულების</a:t>
            </a:r>
            <a:r>
              <a:rPr lang="en-US" sz="2600" b="0" dirty="0"/>
              <a:t> </a:t>
            </a:r>
            <a:r>
              <a:rPr lang="en-US" sz="2600" b="0" dirty="0" err="1"/>
              <a:t>კონტროლი</a:t>
            </a:r>
            <a:r>
              <a:rPr lang="en-US" sz="2600" b="0" dirty="0"/>
              <a:t> </a:t>
            </a:r>
            <a:r>
              <a:rPr lang="en-US" sz="2600" b="0" dirty="0" err="1"/>
              <a:t>შერჩევითი</a:t>
            </a:r>
            <a:r>
              <a:rPr lang="en-US" sz="2600" b="0" dirty="0"/>
              <a:t> </a:t>
            </a:r>
            <a:r>
              <a:rPr lang="en-US" sz="2600" b="0" dirty="0" err="1"/>
              <a:t>შემოწმების</a:t>
            </a:r>
            <a:r>
              <a:rPr lang="en-US" sz="2600" b="0" dirty="0"/>
              <a:t> </a:t>
            </a:r>
            <a:r>
              <a:rPr lang="en-US" sz="2600" b="0" dirty="0" err="1"/>
              <a:t>გზით</a:t>
            </a:r>
            <a:r>
              <a:rPr lang="en-US" sz="2600" b="0" dirty="0"/>
              <a:t>, </a:t>
            </a:r>
            <a:r>
              <a:rPr lang="en-US" sz="2600" b="0" dirty="0" err="1"/>
              <a:t>ზედამხედველობის</a:t>
            </a:r>
            <a:r>
              <a:rPr lang="en-US" sz="2600" b="0" dirty="0"/>
              <a:t> </a:t>
            </a:r>
            <a:r>
              <a:rPr lang="en-US" sz="2600" b="0" dirty="0" err="1"/>
              <a:t>ნებისმიერ</a:t>
            </a:r>
            <a:r>
              <a:rPr lang="en-US" sz="2600" b="0" dirty="0"/>
              <a:t> </a:t>
            </a:r>
            <a:r>
              <a:rPr lang="en-US" sz="2600" b="0" dirty="0" err="1"/>
              <a:t>ეტაპზე</a:t>
            </a:r>
            <a:r>
              <a:rPr lang="en-US" sz="2600" b="0" dirty="0"/>
              <a:t>. </a:t>
            </a:r>
          </a:p>
          <a:p>
            <a:pPr algn="just">
              <a:spcBef>
                <a:spcPts val="1200"/>
              </a:spcBef>
            </a:pPr>
            <a:endParaRPr lang="en-US" dirty="0"/>
          </a:p>
        </p:txBody>
      </p:sp>
      <p:sp>
        <p:nvSpPr>
          <p:cNvPr id="4" name="Title 1"/>
          <p:cNvSpPr>
            <a:spLocks noGrp="1"/>
          </p:cNvSpPr>
          <p:nvPr>
            <p:ph type="title"/>
          </p:nvPr>
        </p:nvSpPr>
        <p:spPr>
          <a:xfrm>
            <a:off x="609600" y="457200"/>
            <a:ext cx="8305800" cy="685800"/>
          </a:xfrm>
        </p:spPr>
        <p:txBody>
          <a:bodyPr>
            <a:noAutofit/>
          </a:bodyPr>
          <a:lstStyle/>
          <a:p>
            <a:pPr algn="l"/>
            <a:r>
              <a:rPr lang="ka-GE" sz="1600" dirty="0">
                <a:effectLst/>
              </a:rPr>
              <a:t>საყოველთაო ჯანმრთელობის დაცვის პროგრამის ზედამხედველობის გაძლიერებისა და ხარჯების სტაბილიზაციის კუთხით </a:t>
            </a:r>
            <a:r>
              <a:rPr lang="ka-GE" sz="1600" dirty="0" smtClean="0">
                <a:effectLst/>
              </a:rPr>
              <a:t>განხორციელებული </a:t>
            </a:r>
            <a:r>
              <a:rPr lang="ka-GE" sz="1600" dirty="0">
                <a:effectLst/>
              </a:rPr>
              <a:t>ღონისძიებები:</a:t>
            </a:r>
            <a:r>
              <a:rPr lang="en-US" sz="1600" dirty="0">
                <a:effectLst/>
              </a:rPr>
              <a:t/>
            </a:r>
            <a:br>
              <a:rPr lang="en-US" sz="1600" dirty="0">
                <a:effectLst/>
              </a:rPr>
            </a:br>
            <a:endParaRPr lang="en-US" sz="1600" dirty="0"/>
          </a:p>
        </p:txBody>
      </p:sp>
    </p:spTree>
    <p:extLst>
      <p:ext uri="{BB962C8B-B14F-4D97-AF65-F5344CB8AC3E}">
        <p14:creationId xmlns:p14="http://schemas.microsoft.com/office/powerpoint/2010/main" val="3076622727"/>
      </p:ext>
    </p:extLst>
  </p:cSld>
  <p:clrMapOvr>
    <a:masterClrMapping/>
  </p:clrMapOvr>
  <p:transition spd="slow">
    <p:wipe dir="r"/>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228600"/>
            <a:ext cx="8458200" cy="914400"/>
          </a:xfrm>
        </p:spPr>
        <p:txBody>
          <a:bodyPr>
            <a:normAutofit/>
          </a:bodyPr>
          <a:lstStyle/>
          <a:p>
            <a:r>
              <a:rPr lang="ka-GE" sz="1600" dirty="0" smtClean="0"/>
              <a:t>პროგრამის ფარგლებში დაფიქსირებული  შემთხვევების რაოდენობა აღემატება 3 მლნ-ს.</a:t>
            </a:r>
            <a:endParaRPr lang="en-US" sz="1600" dirty="0"/>
          </a:p>
        </p:txBody>
      </p:sp>
      <p:graphicFrame>
        <p:nvGraphicFramePr>
          <p:cNvPr id="6" name="Chart 5"/>
          <p:cNvGraphicFramePr/>
          <p:nvPr>
            <p:extLst>
              <p:ext uri="{D42A27DB-BD31-4B8C-83A1-F6EECF244321}">
                <p14:modId xmlns:p14="http://schemas.microsoft.com/office/powerpoint/2010/main" val="4238932080"/>
              </p:ext>
            </p:extLst>
          </p:nvPr>
        </p:nvGraphicFramePr>
        <p:xfrm>
          <a:off x="685800" y="1219200"/>
          <a:ext cx="7696199" cy="441960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275346790"/>
      </p:ext>
    </p:extLst>
  </p:cSld>
  <p:clrMapOvr>
    <a:masterClrMapping/>
  </p:clrMapOvr>
  <p:transition spd="slow">
    <p:wipe dir="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304800"/>
            <a:ext cx="8534400" cy="533400"/>
          </a:xfrm>
        </p:spPr>
        <p:txBody>
          <a:bodyPr>
            <a:noAutofit/>
          </a:bodyPr>
          <a:lstStyle/>
          <a:p>
            <a:r>
              <a:rPr lang="ka-GE" sz="2000" dirty="0" smtClean="0"/>
              <a:t>პროგრამის ხარჯების სტრუქტურა  კომპონენტების მიხედვით</a:t>
            </a:r>
            <a:br>
              <a:rPr lang="ka-GE" sz="2000" dirty="0" smtClean="0"/>
            </a:br>
            <a:r>
              <a:rPr lang="ka-GE" sz="2000" dirty="0" smtClean="0"/>
              <a:t>(2013 – 2016 წ.)</a:t>
            </a:r>
            <a:endParaRPr lang="en-US" sz="2000" dirty="0"/>
          </a:p>
        </p:txBody>
      </p:sp>
      <p:graphicFrame>
        <p:nvGraphicFramePr>
          <p:cNvPr id="4" name="Chart 3"/>
          <p:cNvGraphicFramePr/>
          <p:nvPr>
            <p:extLst>
              <p:ext uri="{D42A27DB-BD31-4B8C-83A1-F6EECF244321}">
                <p14:modId xmlns:p14="http://schemas.microsoft.com/office/powerpoint/2010/main" val="836055951"/>
              </p:ext>
            </p:extLst>
          </p:nvPr>
        </p:nvGraphicFramePr>
        <p:xfrm>
          <a:off x="533400" y="1219200"/>
          <a:ext cx="8001000" cy="480060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964401526"/>
      </p:ext>
    </p:extLst>
  </p:cSld>
  <p:clrMapOvr>
    <a:masterClrMapping/>
  </p:clrMapOvr>
  <p:transition spd="slow">
    <p:wipe dir="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5" name="Rectangle 2"/>
          <p:cNvSpPr>
            <a:spLocks noGrp="1" noChangeArrowheads="1"/>
          </p:cNvSpPr>
          <p:nvPr>
            <p:ph type="title"/>
          </p:nvPr>
        </p:nvSpPr>
        <p:spPr>
          <a:xfrm>
            <a:off x="685800" y="457200"/>
            <a:ext cx="8229600" cy="1139825"/>
          </a:xfrm>
        </p:spPr>
        <p:txBody>
          <a:bodyPr rtlCol="0">
            <a:normAutofit/>
          </a:bodyPr>
          <a:lstStyle/>
          <a:p>
            <a:pPr algn="ctr" fontAlgn="auto">
              <a:spcAft>
                <a:spcPts val="0"/>
              </a:spcAft>
              <a:defRPr/>
            </a:pPr>
            <a:r>
              <a:rPr lang="ka-GE" sz="3200" b="1" dirty="0" smtClean="0">
                <a:solidFill>
                  <a:schemeClr val="accent2">
                    <a:lumMod val="75000"/>
                  </a:schemeClr>
                </a:solidFill>
              </a:rPr>
              <a:t>ჯანდაცვაზე მთლიანი დანახარჯების სტრუქტურა</a:t>
            </a:r>
            <a:endParaRPr lang="ru-RU" sz="3200" b="1" dirty="0" smtClean="0">
              <a:solidFill>
                <a:schemeClr val="accent2">
                  <a:lumMod val="75000"/>
                </a:schemeClr>
              </a:solidFill>
            </a:endParaRPr>
          </a:p>
        </p:txBody>
      </p:sp>
      <p:graphicFrame>
        <p:nvGraphicFramePr>
          <p:cNvPr id="9" name="Chart Placeholder 8"/>
          <p:cNvGraphicFramePr>
            <a:graphicFrameLocks noGrp="1"/>
          </p:cNvGraphicFramePr>
          <p:nvPr>
            <p:ph type="chart" idx="1"/>
            <p:extLst>
              <p:ext uri="{D42A27DB-BD31-4B8C-83A1-F6EECF244321}">
                <p14:modId xmlns:p14="http://schemas.microsoft.com/office/powerpoint/2010/main" val="56454198"/>
              </p:ext>
            </p:extLst>
          </p:nvPr>
        </p:nvGraphicFramePr>
        <p:xfrm>
          <a:off x="381000" y="1828800"/>
          <a:ext cx="8229600" cy="4530725"/>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34353092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229600" cy="838200"/>
          </a:xfrm>
        </p:spPr>
        <p:txBody>
          <a:bodyPr rtlCol="0">
            <a:normAutofit/>
          </a:bodyPr>
          <a:lstStyle/>
          <a:p>
            <a:pPr eaLnBrk="1" hangingPunct="1">
              <a:defRPr/>
            </a:pPr>
            <a:r>
              <a:rPr lang="ka-GE" sz="2400" b="1" dirty="0" smtClean="0">
                <a:effectLst>
                  <a:outerShdw blurRad="38100" dist="38100" dir="2700000" algn="tl">
                    <a:srgbClr val="000000">
                      <a:alpha val="43137"/>
                    </a:srgbClr>
                  </a:outerShdw>
                </a:effectLst>
                <a:latin typeface="Arial" pitchFamily="34" charset="0"/>
                <a:cs typeface="Arial" pitchFamily="34" charset="0"/>
              </a:rPr>
              <a:t>გატარებული რეფორმების ხარჯთეფექტიანობა</a:t>
            </a:r>
            <a:endParaRPr lang="en-GB" sz="2400" b="1" dirty="0">
              <a:effectLst>
                <a:outerShdw blurRad="38100" dist="38100" dir="2700000" algn="tl">
                  <a:srgbClr val="000000">
                    <a:alpha val="43137"/>
                  </a:srgbClr>
                </a:outerShdw>
              </a:effectLst>
              <a:cs typeface="Arial" pitchFamily="34" charset="0"/>
            </a:endParaRPr>
          </a:p>
        </p:txBody>
      </p:sp>
      <p:graphicFrame>
        <p:nvGraphicFramePr>
          <p:cNvPr id="5" name="Chart 4"/>
          <p:cNvGraphicFramePr>
            <a:graphicFrameLocks/>
          </p:cNvGraphicFramePr>
          <p:nvPr>
            <p:extLst>
              <p:ext uri="{D42A27DB-BD31-4B8C-83A1-F6EECF244321}">
                <p14:modId xmlns:p14="http://schemas.microsoft.com/office/powerpoint/2010/main" val="757779806"/>
              </p:ext>
            </p:extLst>
          </p:nvPr>
        </p:nvGraphicFramePr>
        <p:xfrm>
          <a:off x="1265920" y="1679377"/>
          <a:ext cx="6840760" cy="2097565"/>
        </p:xfrm>
        <a:graphic>
          <a:graphicData uri="http://schemas.openxmlformats.org/drawingml/2006/chart">
            <c:chart xmlns:c="http://schemas.openxmlformats.org/drawingml/2006/chart" xmlns:r="http://schemas.openxmlformats.org/officeDocument/2006/relationships" r:id="rId3"/>
          </a:graphicData>
        </a:graphic>
      </p:graphicFrame>
      <p:sp>
        <p:nvSpPr>
          <p:cNvPr id="7" name="TextBox 6"/>
          <p:cNvSpPr txBox="1"/>
          <p:nvPr/>
        </p:nvSpPr>
        <p:spPr>
          <a:xfrm>
            <a:off x="0" y="6581775"/>
            <a:ext cx="2232025" cy="276225"/>
          </a:xfrm>
          <a:prstGeom prst="rect">
            <a:avLst/>
          </a:prstGeom>
          <a:noFill/>
        </p:spPr>
        <p:txBody>
          <a:bodyPr>
            <a:spAutoFit/>
          </a:bodyPr>
          <a:lstStyle/>
          <a:p>
            <a:pPr fontAlgn="auto">
              <a:spcBef>
                <a:spcPts val="0"/>
              </a:spcBef>
              <a:spcAft>
                <a:spcPts val="0"/>
              </a:spcAft>
              <a:defRPr/>
            </a:pPr>
            <a:r>
              <a:rPr lang="en-GB" sz="1200" dirty="0">
                <a:solidFill>
                  <a:schemeClr val="tx1">
                    <a:lumMod val="50000"/>
                    <a:lumOff val="50000"/>
                  </a:schemeClr>
                </a:solidFill>
                <a:latin typeface="Arial" panose="020B0604020202020204" pitchFamily="34" charset="0"/>
                <a:cs typeface="Arial" panose="020B0604020202020204" pitchFamily="34" charset="0"/>
              </a:rPr>
              <a:t>Source: MOLHSA data</a:t>
            </a:r>
          </a:p>
        </p:txBody>
      </p:sp>
      <p:sp>
        <p:nvSpPr>
          <p:cNvPr id="9" name="TextBox 8"/>
          <p:cNvSpPr txBox="1"/>
          <p:nvPr/>
        </p:nvSpPr>
        <p:spPr>
          <a:xfrm>
            <a:off x="904875" y="1371600"/>
            <a:ext cx="8001000" cy="307777"/>
          </a:xfrm>
          <a:prstGeom prst="rect">
            <a:avLst/>
          </a:prstGeom>
          <a:noFill/>
        </p:spPr>
        <p:txBody>
          <a:bodyPr wrap="square">
            <a:spAutoFit/>
          </a:bodyPr>
          <a:lstStyle/>
          <a:p>
            <a:pPr algn="ctr" fontAlgn="auto">
              <a:spcBef>
                <a:spcPts val="0"/>
              </a:spcBef>
              <a:spcAft>
                <a:spcPts val="0"/>
              </a:spcAft>
              <a:defRPr/>
            </a:pPr>
            <a:r>
              <a:rPr lang="ka-GE" sz="1400" dirty="0" smtClean="0">
                <a:solidFill>
                  <a:schemeClr val="tx2">
                    <a:lumMod val="75000"/>
                  </a:schemeClr>
                </a:solidFill>
                <a:latin typeface="+mn-lt"/>
                <a:cs typeface="+mn-cs"/>
              </a:rPr>
              <a:t>მოსახლეობის მოცვისა </a:t>
            </a:r>
            <a:r>
              <a:rPr lang="ka-GE" sz="1400" dirty="0">
                <a:solidFill>
                  <a:schemeClr val="tx2">
                    <a:lumMod val="75000"/>
                  </a:schemeClr>
                </a:solidFill>
                <a:latin typeface="+mn-lt"/>
                <a:cs typeface="+mn-cs"/>
              </a:rPr>
              <a:t>და </a:t>
            </a:r>
            <a:r>
              <a:rPr lang="ka-GE" sz="1400" dirty="0" smtClean="0">
                <a:solidFill>
                  <a:schemeClr val="tx2">
                    <a:lumMod val="75000"/>
                  </a:schemeClr>
                </a:solidFill>
                <a:latin typeface="+mn-lt"/>
                <a:cs typeface="+mn-cs"/>
              </a:rPr>
              <a:t>ჯანდაცვაზე დანახარჯების ზრდა </a:t>
            </a:r>
            <a:r>
              <a:rPr lang="en-GB" sz="1400" dirty="0">
                <a:solidFill>
                  <a:schemeClr val="tx2">
                    <a:lumMod val="75000"/>
                  </a:schemeClr>
                </a:solidFill>
                <a:latin typeface="+mn-lt"/>
                <a:cs typeface="Arial" panose="020B0604020202020204" pitchFamily="34" charset="0"/>
              </a:rPr>
              <a:t>(%) </a:t>
            </a:r>
            <a:r>
              <a:rPr lang="ka-GE" sz="1400" dirty="0">
                <a:solidFill>
                  <a:schemeClr val="tx2">
                    <a:lumMod val="75000"/>
                  </a:schemeClr>
                </a:solidFill>
                <a:latin typeface="+mn-lt"/>
                <a:cs typeface="+mn-cs"/>
              </a:rPr>
              <a:t>2012 და 2014 წლებს შორის</a:t>
            </a:r>
            <a:endParaRPr lang="en-GB" sz="1400" dirty="0">
              <a:solidFill>
                <a:schemeClr val="tx2">
                  <a:lumMod val="75000"/>
                </a:schemeClr>
              </a:solidFill>
              <a:latin typeface="+mn-lt"/>
              <a:cs typeface="Arial" panose="020B0604020202020204" pitchFamily="34" charset="0"/>
            </a:endParaRPr>
          </a:p>
        </p:txBody>
      </p:sp>
      <p:sp>
        <p:nvSpPr>
          <p:cNvPr id="6" name="TextBox 5"/>
          <p:cNvSpPr txBox="1"/>
          <p:nvPr/>
        </p:nvSpPr>
        <p:spPr>
          <a:xfrm>
            <a:off x="533400" y="5791200"/>
            <a:ext cx="7857920" cy="369332"/>
          </a:xfrm>
          <a:prstGeom prst="rect">
            <a:avLst/>
          </a:prstGeom>
          <a:noFill/>
        </p:spPr>
        <p:txBody>
          <a:bodyPr wrap="none" rtlCol="0">
            <a:spAutoFit/>
          </a:bodyPr>
          <a:lstStyle/>
          <a:p>
            <a:pPr algn="r"/>
            <a:r>
              <a:rPr lang="en-GB" dirty="0">
                <a:solidFill>
                  <a:srgbClr val="006666"/>
                </a:solidFill>
              </a:rPr>
              <a:t>Sarah </a:t>
            </a:r>
            <a:r>
              <a:rPr lang="en-GB" dirty="0" smtClean="0">
                <a:solidFill>
                  <a:srgbClr val="006666"/>
                </a:solidFill>
              </a:rPr>
              <a:t>Thomson</a:t>
            </a:r>
            <a:r>
              <a:rPr lang="ka-GE" dirty="0" smtClean="0">
                <a:solidFill>
                  <a:srgbClr val="006666"/>
                </a:solidFill>
              </a:rPr>
              <a:t>, </a:t>
            </a:r>
            <a:r>
              <a:rPr lang="en-GB" dirty="0">
                <a:solidFill>
                  <a:srgbClr val="006666"/>
                </a:solidFill>
              </a:rPr>
              <a:t>WHO  Barcelona Office for Health Systems Strengthening</a:t>
            </a:r>
            <a:endParaRPr lang="en-US" dirty="0">
              <a:solidFill>
                <a:srgbClr val="006666"/>
              </a:solidFill>
            </a:endParaRPr>
          </a:p>
        </p:txBody>
      </p:sp>
      <p:sp>
        <p:nvSpPr>
          <p:cNvPr id="3" name="TextBox 2"/>
          <p:cNvSpPr txBox="1"/>
          <p:nvPr/>
        </p:nvSpPr>
        <p:spPr>
          <a:xfrm>
            <a:off x="1524000" y="3510974"/>
            <a:ext cx="3048000" cy="307777"/>
          </a:xfrm>
          <a:prstGeom prst="rect">
            <a:avLst/>
          </a:prstGeom>
          <a:solidFill>
            <a:schemeClr val="bg1"/>
          </a:solidFill>
        </p:spPr>
        <p:txBody>
          <a:bodyPr wrap="square" rtlCol="0">
            <a:spAutoFit/>
          </a:bodyPr>
          <a:lstStyle/>
          <a:p>
            <a:pPr algn="ctr"/>
            <a:r>
              <a:rPr lang="ka-GE" sz="1400" dirty="0" smtClean="0"/>
              <a:t>მოსახლეობის მოცვის ზრდა</a:t>
            </a:r>
            <a:endParaRPr lang="en-US" sz="1400" dirty="0"/>
          </a:p>
        </p:txBody>
      </p:sp>
      <p:sp>
        <p:nvSpPr>
          <p:cNvPr id="8" name="TextBox 7"/>
          <p:cNvSpPr txBox="1"/>
          <p:nvPr/>
        </p:nvSpPr>
        <p:spPr>
          <a:xfrm>
            <a:off x="4905375" y="3520498"/>
            <a:ext cx="2790825" cy="523220"/>
          </a:xfrm>
          <a:prstGeom prst="rect">
            <a:avLst/>
          </a:prstGeom>
          <a:solidFill>
            <a:schemeClr val="bg1"/>
          </a:solidFill>
        </p:spPr>
        <p:txBody>
          <a:bodyPr wrap="square" rtlCol="0">
            <a:spAutoFit/>
          </a:bodyPr>
          <a:lstStyle/>
          <a:p>
            <a:pPr algn="ctr"/>
            <a:r>
              <a:rPr lang="ka-GE" sz="1400" dirty="0" smtClean="0"/>
              <a:t>ჯანდაცვაზე სახელმწიფო დანახარჯების ზრდა</a:t>
            </a:r>
            <a:endParaRPr lang="en-US" sz="1400" dirty="0"/>
          </a:p>
        </p:txBody>
      </p:sp>
      <p:pic>
        <p:nvPicPr>
          <p:cNvPr id="1026" name="Picture 2"/>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57200" y="4054830"/>
            <a:ext cx="8458200" cy="173637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819205955"/>
      </p:ext>
    </p:extLst>
  </p:cSld>
  <p:clrMapOvr>
    <a:masterClrMapping/>
  </p:clrMapOvr>
  <p:transition spd="slow">
    <p:wipe dir="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914400"/>
            <a:ext cx="8686800" cy="1143000"/>
          </a:xfrm>
        </p:spPr>
        <p:txBody>
          <a:bodyPr>
            <a:normAutofit/>
          </a:bodyPr>
          <a:lstStyle/>
          <a:p>
            <a:r>
              <a:rPr lang="ka-GE" sz="2400" dirty="0"/>
              <a:t>თითოეულ </a:t>
            </a:r>
            <a:r>
              <a:rPr lang="ka-GE" sz="2400" dirty="0" smtClean="0"/>
              <a:t>შინამეურნეობაზე ჯანდაცვის სერვისებზე ჯიბიდან გადახდები წლის განმავლობაში, ლარი</a:t>
            </a:r>
            <a:endParaRPr lang="en-US" sz="2400"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446508361"/>
              </p:ext>
            </p:extLst>
          </p:nvPr>
        </p:nvGraphicFramePr>
        <p:xfrm>
          <a:off x="609600" y="2362201"/>
          <a:ext cx="8229600" cy="3429000"/>
        </p:xfrm>
        <a:graphic>
          <a:graphicData uri="http://schemas.openxmlformats.org/drawingml/2006/chart">
            <c:chart xmlns:c="http://schemas.openxmlformats.org/drawingml/2006/chart" xmlns:r="http://schemas.openxmlformats.org/officeDocument/2006/relationships" r:id="rId2"/>
          </a:graphicData>
        </a:graphic>
      </p:graphicFrame>
      <p:sp>
        <p:nvSpPr>
          <p:cNvPr id="5" name="TextBox 4"/>
          <p:cNvSpPr txBox="1"/>
          <p:nvPr/>
        </p:nvSpPr>
        <p:spPr>
          <a:xfrm>
            <a:off x="0" y="6314700"/>
            <a:ext cx="3711272" cy="369332"/>
          </a:xfrm>
          <a:prstGeom prst="rect">
            <a:avLst/>
          </a:prstGeom>
          <a:noFill/>
        </p:spPr>
        <p:txBody>
          <a:bodyPr wrap="none" rtlCol="0">
            <a:spAutoFit/>
          </a:bodyPr>
          <a:lstStyle/>
          <a:p>
            <a:r>
              <a:rPr lang="en-US" dirty="0" smtClean="0"/>
              <a:t>WHO, WB, USAID - HUES Survey</a:t>
            </a:r>
            <a:endParaRPr lang="en-US" dirty="0"/>
          </a:p>
        </p:txBody>
      </p:sp>
    </p:spTree>
    <p:extLst>
      <p:ext uri="{BB962C8B-B14F-4D97-AF65-F5344CB8AC3E}">
        <p14:creationId xmlns:p14="http://schemas.microsoft.com/office/powerpoint/2010/main" val="3867693434"/>
      </p:ext>
    </p:extLst>
  </p:cSld>
  <p:clrMapOvr>
    <a:masterClrMapping/>
  </p:clrMapOvr>
  <p:transition spd="slow">
    <p:wipe dir="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Users\mmaghlakelidze\Desktop\logo_SSA.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172400" y="6106209"/>
            <a:ext cx="845765" cy="751791"/>
          </a:xfrm>
          <a:prstGeom prst="rect">
            <a:avLst/>
          </a:prstGeom>
          <a:noFill/>
          <a:extLst>
            <a:ext uri="{909E8E84-426E-40DD-AFC4-6F175D3DCCD1}">
              <a14:hiddenFill xmlns:a14="http://schemas.microsoft.com/office/drawing/2010/main">
                <a:solidFill>
                  <a:srgbClr val="FFFFFF"/>
                </a:solidFill>
              </a14:hiddenFill>
            </a:ext>
          </a:extLst>
        </p:spPr>
      </p:pic>
      <p:sp>
        <p:nvSpPr>
          <p:cNvPr id="3" name="Content Placeholder 2"/>
          <p:cNvSpPr>
            <a:spLocks noGrp="1"/>
          </p:cNvSpPr>
          <p:nvPr>
            <p:ph idx="1"/>
          </p:nvPr>
        </p:nvSpPr>
        <p:spPr>
          <a:xfrm>
            <a:off x="228600" y="1371600"/>
            <a:ext cx="8686800" cy="4635691"/>
          </a:xfrm>
        </p:spPr>
        <p:txBody>
          <a:bodyPr>
            <a:noAutofit/>
          </a:bodyPr>
          <a:lstStyle/>
          <a:p>
            <a:pPr marL="109728" indent="0" algn="ctr">
              <a:buNone/>
            </a:pPr>
            <a:r>
              <a:rPr lang="en-US" sz="1700" dirty="0" err="1" smtClean="0">
                <a:latin typeface="Sylfaen" panose="010A0502050306030303" pitchFamily="18" charset="0"/>
              </a:rPr>
              <a:t>საქართველოს</a:t>
            </a:r>
            <a:r>
              <a:rPr lang="en-US" sz="1700" dirty="0" smtClean="0">
                <a:latin typeface="Sylfaen" panose="010A0502050306030303" pitchFamily="18" charset="0"/>
              </a:rPr>
              <a:t> </a:t>
            </a:r>
            <a:r>
              <a:rPr lang="en-US" sz="1700" dirty="0" err="1">
                <a:latin typeface="Sylfaen" panose="010A0502050306030303" pitchFamily="18" charset="0"/>
              </a:rPr>
              <a:t>მოსახლეობის</a:t>
            </a:r>
            <a:r>
              <a:rPr lang="en-US" sz="1700" dirty="0">
                <a:latin typeface="Sylfaen" panose="010A0502050306030303" pitchFamily="18" charset="0"/>
              </a:rPr>
              <a:t> </a:t>
            </a:r>
            <a:r>
              <a:rPr lang="en-US" sz="1700" dirty="0" err="1" smtClean="0">
                <a:latin typeface="Sylfaen" panose="010A0502050306030303" pitchFamily="18" charset="0"/>
              </a:rPr>
              <a:t>ნახევარი</a:t>
            </a:r>
            <a:r>
              <a:rPr lang="ka-GE" sz="1700" dirty="0" smtClean="0">
                <a:latin typeface="Sylfaen" panose="010A0502050306030303" pitchFamily="18" charset="0"/>
              </a:rPr>
              <a:t>ც კი ვერ</a:t>
            </a:r>
            <a:r>
              <a:rPr lang="en-US" sz="1700" dirty="0" smtClean="0">
                <a:latin typeface="Sylfaen" panose="010A0502050306030303" pitchFamily="18" charset="0"/>
              </a:rPr>
              <a:t> </a:t>
            </a:r>
            <a:r>
              <a:rPr lang="en-US" sz="1700" dirty="0" err="1">
                <a:latin typeface="Sylfaen" panose="010A0502050306030303" pitchFamily="18" charset="0"/>
              </a:rPr>
              <a:t>სარგებლობდა</a:t>
            </a:r>
            <a:r>
              <a:rPr lang="en-US" sz="1700" dirty="0">
                <a:latin typeface="Sylfaen" panose="010A0502050306030303" pitchFamily="18" charset="0"/>
              </a:rPr>
              <a:t> </a:t>
            </a:r>
            <a:r>
              <a:rPr lang="en-US" sz="1700" dirty="0" err="1">
                <a:latin typeface="Sylfaen" panose="010A0502050306030303" pitchFamily="18" charset="0"/>
              </a:rPr>
              <a:t>სამედიცინო</a:t>
            </a:r>
            <a:r>
              <a:rPr lang="en-US" sz="1700" dirty="0">
                <a:latin typeface="Sylfaen" panose="010A0502050306030303" pitchFamily="18" charset="0"/>
              </a:rPr>
              <a:t> </a:t>
            </a:r>
            <a:r>
              <a:rPr lang="en-US" sz="1700" dirty="0" err="1">
                <a:latin typeface="Sylfaen" panose="010A0502050306030303" pitchFamily="18" charset="0"/>
              </a:rPr>
              <a:t>დაზღვევის</a:t>
            </a:r>
            <a:r>
              <a:rPr lang="en-US" sz="1700" dirty="0">
                <a:latin typeface="Sylfaen" panose="010A0502050306030303" pitchFamily="18" charset="0"/>
              </a:rPr>
              <a:t> </a:t>
            </a:r>
            <a:r>
              <a:rPr lang="en-US" sz="1700" dirty="0" err="1" smtClean="0">
                <a:latin typeface="Sylfaen" panose="010A0502050306030303" pitchFamily="18" charset="0"/>
              </a:rPr>
              <a:t>მომსახურებით</a:t>
            </a:r>
            <a:endParaRPr lang="ka-GE" sz="1700" dirty="0" smtClean="0">
              <a:latin typeface="Sylfaen" panose="010A0502050306030303" pitchFamily="18" charset="0"/>
            </a:endParaRPr>
          </a:p>
          <a:p>
            <a:pPr marL="109728" indent="0" algn="ctr">
              <a:buNone/>
            </a:pPr>
            <a:endParaRPr lang="ka-GE" sz="1700" dirty="0" smtClean="0">
              <a:latin typeface="Sylfaen" panose="010A0502050306030303" pitchFamily="18" charset="0"/>
            </a:endParaRPr>
          </a:p>
          <a:p>
            <a:pPr>
              <a:spcBef>
                <a:spcPts val="600"/>
              </a:spcBef>
              <a:spcAft>
                <a:spcPts val="600"/>
              </a:spcAft>
              <a:buClr>
                <a:schemeClr val="accent1">
                  <a:lumMod val="50000"/>
                </a:schemeClr>
              </a:buClr>
              <a:buSzPct val="120000"/>
              <a:buFont typeface="Wingdings" panose="05000000000000000000" pitchFamily="2" charset="2"/>
              <a:buChar char="Ø"/>
            </a:pPr>
            <a:r>
              <a:rPr lang="en-US" sz="1700" dirty="0" err="1" smtClean="0">
                <a:latin typeface="Sylfaen" panose="010A0502050306030303" pitchFamily="18" charset="0"/>
              </a:rPr>
              <a:t>ქვეყანაში</a:t>
            </a:r>
            <a:r>
              <a:rPr lang="en-US" sz="1700" dirty="0" smtClean="0">
                <a:latin typeface="Sylfaen" panose="010A0502050306030303" pitchFamily="18" charset="0"/>
              </a:rPr>
              <a:t> </a:t>
            </a:r>
            <a:r>
              <a:rPr lang="en-US" sz="1700" dirty="0" err="1">
                <a:latin typeface="Sylfaen" panose="010A0502050306030303" pitchFamily="18" charset="0"/>
              </a:rPr>
              <a:t>სახელმწიფოს</a:t>
            </a:r>
            <a:r>
              <a:rPr lang="en-US" sz="1700" dirty="0">
                <a:latin typeface="Sylfaen" panose="010A0502050306030303" pitchFamily="18" charset="0"/>
              </a:rPr>
              <a:t> </a:t>
            </a:r>
            <a:r>
              <a:rPr lang="en-US" sz="1700" dirty="0" err="1">
                <a:latin typeface="Sylfaen" panose="010A0502050306030303" pitchFamily="18" charset="0"/>
              </a:rPr>
              <a:t>მიერ</a:t>
            </a:r>
            <a:r>
              <a:rPr lang="en-US" sz="1700" dirty="0">
                <a:latin typeface="Sylfaen" panose="010A0502050306030303" pitchFamily="18" charset="0"/>
              </a:rPr>
              <a:t> </a:t>
            </a:r>
            <a:r>
              <a:rPr lang="en-US" sz="1700" dirty="0" err="1">
                <a:latin typeface="Sylfaen" panose="010A0502050306030303" pitchFamily="18" charset="0"/>
              </a:rPr>
              <a:t>დაზღვეული</a:t>
            </a:r>
            <a:r>
              <a:rPr lang="en-US" sz="1700" dirty="0">
                <a:latin typeface="Sylfaen" panose="010A0502050306030303" pitchFamily="18" charset="0"/>
              </a:rPr>
              <a:t> </a:t>
            </a:r>
            <a:r>
              <a:rPr lang="en-US" sz="1700" dirty="0" err="1">
                <a:latin typeface="Sylfaen" panose="010A0502050306030303" pitchFamily="18" charset="0"/>
              </a:rPr>
              <a:t>იყო</a:t>
            </a:r>
            <a:r>
              <a:rPr lang="en-US" sz="1700" dirty="0">
                <a:latin typeface="Sylfaen" panose="010A0502050306030303" pitchFamily="18" charset="0"/>
              </a:rPr>
              <a:t> </a:t>
            </a:r>
            <a:r>
              <a:rPr lang="ka-GE" sz="1700" dirty="0"/>
              <a:t>1 657 507 </a:t>
            </a:r>
            <a:r>
              <a:rPr lang="en-US" sz="1700" dirty="0" err="1" smtClean="0">
                <a:latin typeface="Sylfaen" panose="010A0502050306030303" pitchFamily="18" charset="0"/>
              </a:rPr>
              <a:t>ადამიანი</a:t>
            </a:r>
            <a:endParaRPr lang="en-US" sz="1700" dirty="0" smtClean="0">
              <a:latin typeface="Sylfaen" panose="010A0502050306030303" pitchFamily="18" charset="0"/>
            </a:endParaRPr>
          </a:p>
          <a:p>
            <a:pPr lvl="1">
              <a:spcBef>
                <a:spcPts val="600"/>
              </a:spcBef>
              <a:spcAft>
                <a:spcPts val="600"/>
              </a:spcAft>
              <a:buClr>
                <a:schemeClr val="accent1">
                  <a:lumMod val="50000"/>
                </a:schemeClr>
              </a:buClr>
              <a:buSzPct val="120000"/>
            </a:pPr>
            <a:r>
              <a:rPr lang="en-US" sz="1700" dirty="0" err="1">
                <a:latin typeface="Sylfaen" panose="010A0502050306030303" pitchFamily="18" charset="0"/>
              </a:rPr>
              <a:t>საქართველოს</a:t>
            </a:r>
            <a:r>
              <a:rPr lang="en-US" sz="1700" dirty="0">
                <a:latin typeface="Sylfaen" panose="010A0502050306030303" pitchFamily="18" charset="0"/>
              </a:rPr>
              <a:t> </a:t>
            </a:r>
            <a:r>
              <a:rPr lang="en-US" sz="1700" dirty="0" err="1">
                <a:latin typeface="Sylfaen" panose="010A0502050306030303" pitchFamily="18" charset="0"/>
              </a:rPr>
              <a:t>მთავრობის</a:t>
            </a:r>
            <a:r>
              <a:rPr lang="en-US" sz="1700" dirty="0">
                <a:latin typeface="Sylfaen" panose="010A0502050306030303" pitchFamily="18" charset="0"/>
              </a:rPr>
              <a:t> </a:t>
            </a:r>
            <a:r>
              <a:rPr lang="ka-GE" sz="1700" dirty="0">
                <a:latin typeface="Sylfaen" panose="010A0502050306030303" pitchFamily="18" charset="0"/>
              </a:rPr>
              <a:t>2009 წლის 9 დეკემბრის N</a:t>
            </a:r>
            <a:r>
              <a:rPr lang="en-US" sz="1700" dirty="0">
                <a:latin typeface="Sylfaen" panose="010A0502050306030303" pitchFamily="18" charset="0"/>
              </a:rPr>
              <a:t>218 </a:t>
            </a:r>
            <a:r>
              <a:rPr lang="en-US" sz="1700" dirty="0" err="1">
                <a:latin typeface="Sylfaen" panose="010A0502050306030303" pitchFamily="18" charset="0"/>
              </a:rPr>
              <a:t>დადგენილების</a:t>
            </a:r>
            <a:r>
              <a:rPr lang="en-US" sz="1700" dirty="0">
                <a:latin typeface="Sylfaen" panose="010A0502050306030303" pitchFamily="18" charset="0"/>
              </a:rPr>
              <a:t> </a:t>
            </a:r>
            <a:r>
              <a:rPr lang="en-US" sz="1700" dirty="0" err="1">
                <a:latin typeface="Sylfaen" panose="010A0502050306030303" pitchFamily="18" charset="0"/>
              </a:rPr>
              <a:t>ფარგლებში</a:t>
            </a:r>
            <a:r>
              <a:rPr lang="en-US" sz="1700" dirty="0">
                <a:latin typeface="Sylfaen" panose="010A0502050306030303" pitchFamily="18" charset="0"/>
              </a:rPr>
              <a:t> </a:t>
            </a:r>
            <a:r>
              <a:rPr lang="ka-GE" sz="1700" dirty="0"/>
              <a:t>848 488 </a:t>
            </a:r>
            <a:r>
              <a:rPr lang="ka-GE" sz="1700" dirty="0" smtClean="0">
                <a:latin typeface="Sylfaen" panose="010A0502050306030303" pitchFamily="18" charset="0"/>
              </a:rPr>
              <a:t>;</a:t>
            </a:r>
            <a:endParaRPr lang="ka-GE" sz="1700" dirty="0">
              <a:latin typeface="Sylfaen" panose="010A0502050306030303" pitchFamily="18" charset="0"/>
            </a:endParaRPr>
          </a:p>
          <a:p>
            <a:pPr lvl="1">
              <a:spcBef>
                <a:spcPts val="600"/>
              </a:spcBef>
              <a:spcAft>
                <a:spcPts val="600"/>
              </a:spcAft>
              <a:buClr>
                <a:schemeClr val="accent1">
                  <a:lumMod val="50000"/>
                </a:schemeClr>
              </a:buClr>
              <a:buSzPct val="120000"/>
            </a:pPr>
            <a:r>
              <a:rPr lang="ka-GE" sz="1700" dirty="0">
                <a:latin typeface="Sylfaen" panose="010A0502050306030303" pitchFamily="18" charset="0"/>
              </a:rPr>
              <a:t>საქართველოს მთავრობის 2012 </a:t>
            </a:r>
            <a:r>
              <a:rPr lang="ka-GE" sz="1700" dirty="0" smtClean="0">
                <a:latin typeface="Sylfaen" panose="010A0502050306030303" pitchFamily="18" charset="0"/>
              </a:rPr>
              <a:t>წლის </a:t>
            </a:r>
            <a:r>
              <a:rPr lang="ka-GE" sz="1700" dirty="0">
                <a:latin typeface="Sylfaen" panose="010A0502050306030303" pitchFamily="18" charset="0"/>
              </a:rPr>
              <a:t>7 მაისის N1</a:t>
            </a:r>
            <a:r>
              <a:rPr lang="en-US" sz="1700" dirty="0">
                <a:latin typeface="Sylfaen" panose="010A0502050306030303" pitchFamily="18" charset="0"/>
              </a:rPr>
              <a:t>65</a:t>
            </a:r>
            <a:r>
              <a:rPr lang="ka-GE" sz="1700" dirty="0">
                <a:latin typeface="Sylfaen" panose="010A0502050306030303" pitchFamily="18" charset="0"/>
              </a:rPr>
              <a:t> </a:t>
            </a:r>
            <a:r>
              <a:rPr lang="en-US" sz="1700" dirty="0" err="1">
                <a:latin typeface="Sylfaen" panose="010A0502050306030303" pitchFamily="18" charset="0"/>
              </a:rPr>
              <a:t>დადგენილების</a:t>
            </a:r>
            <a:r>
              <a:rPr lang="en-US" sz="1700" dirty="0">
                <a:latin typeface="Sylfaen" panose="010A0502050306030303" pitchFamily="18" charset="0"/>
              </a:rPr>
              <a:t> </a:t>
            </a:r>
            <a:r>
              <a:rPr lang="en-US" sz="1700" dirty="0" err="1">
                <a:latin typeface="Sylfaen" panose="010A0502050306030303" pitchFamily="18" charset="0"/>
              </a:rPr>
              <a:t>ფარგლებში</a:t>
            </a:r>
            <a:r>
              <a:rPr lang="en-US" sz="1700" dirty="0">
                <a:latin typeface="Sylfaen" panose="010A0502050306030303" pitchFamily="18" charset="0"/>
              </a:rPr>
              <a:t> </a:t>
            </a:r>
            <a:r>
              <a:rPr lang="ka-GE" sz="1700" dirty="0"/>
              <a:t>809 019</a:t>
            </a:r>
            <a:r>
              <a:rPr lang="en-US" sz="1700" dirty="0" smtClean="0">
                <a:latin typeface="Sylfaen" panose="010A0502050306030303" pitchFamily="18" charset="0"/>
              </a:rPr>
              <a:t>.</a:t>
            </a:r>
            <a:endParaRPr lang="ka-GE" sz="1700" dirty="0">
              <a:latin typeface="Sylfaen" panose="010A0502050306030303" pitchFamily="18" charset="0"/>
            </a:endParaRPr>
          </a:p>
          <a:p>
            <a:pPr marL="365760" lvl="1" indent="-256032">
              <a:spcBef>
                <a:spcPts val="600"/>
              </a:spcBef>
              <a:spcAft>
                <a:spcPts val="600"/>
              </a:spcAft>
              <a:buClr>
                <a:schemeClr val="accent1">
                  <a:lumMod val="50000"/>
                </a:schemeClr>
              </a:buClr>
              <a:buSzPct val="120000"/>
              <a:buFont typeface="Wingdings" panose="05000000000000000000" pitchFamily="2" charset="2"/>
              <a:buChar char="Ø"/>
            </a:pPr>
            <a:r>
              <a:rPr lang="en-US" sz="1700" dirty="0" err="1">
                <a:latin typeface="Sylfaen" panose="010A0502050306030303" pitchFamily="18" charset="0"/>
              </a:rPr>
              <a:t>კერძო</a:t>
            </a:r>
            <a:r>
              <a:rPr lang="en-US" sz="1700" dirty="0">
                <a:latin typeface="Sylfaen" panose="010A0502050306030303" pitchFamily="18" charset="0"/>
              </a:rPr>
              <a:t> </a:t>
            </a:r>
            <a:r>
              <a:rPr lang="en-US" sz="1700" dirty="0" err="1">
                <a:latin typeface="Sylfaen" panose="010A0502050306030303" pitchFamily="18" charset="0"/>
              </a:rPr>
              <a:t>და</a:t>
            </a:r>
            <a:r>
              <a:rPr lang="en-US" sz="1700" dirty="0">
                <a:latin typeface="Sylfaen" panose="010A0502050306030303" pitchFamily="18" charset="0"/>
              </a:rPr>
              <a:t> </a:t>
            </a:r>
            <a:r>
              <a:rPr lang="en-US" sz="1700" dirty="0" err="1">
                <a:latin typeface="Sylfaen" panose="010A0502050306030303" pitchFamily="18" charset="0"/>
              </a:rPr>
              <a:t>კორპორატიული</a:t>
            </a:r>
            <a:r>
              <a:rPr lang="en-US" sz="1700" dirty="0">
                <a:latin typeface="Sylfaen" panose="010A0502050306030303" pitchFamily="18" charset="0"/>
              </a:rPr>
              <a:t> </a:t>
            </a:r>
            <a:r>
              <a:rPr lang="en-US" sz="1700" dirty="0" err="1">
                <a:latin typeface="Sylfaen" panose="010A0502050306030303" pitchFamily="18" charset="0"/>
              </a:rPr>
              <a:t>დაზღვევით</a:t>
            </a:r>
            <a:r>
              <a:rPr lang="en-US" sz="1700" dirty="0">
                <a:latin typeface="Sylfaen" panose="010A0502050306030303" pitchFamily="18" charset="0"/>
              </a:rPr>
              <a:t> </a:t>
            </a:r>
            <a:r>
              <a:rPr lang="en-US" sz="1700" dirty="0" err="1">
                <a:latin typeface="Sylfaen" panose="010A0502050306030303" pitchFamily="18" charset="0"/>
              </a:rPr>
              <a:t>სარგებლობდა</a:t>
            </a:r>
            <a:r>
              <a:rPr lang="en-US" sz="1700" dirty="0">
                <a:latin typeface="Sylfaen" panose="010A0502050306030303" pitchFamily="18" charset="0"/>
              </a:rPr>
              <a:t> </a:t>
            </a:r>
            <a:r>
              <a:rPr lang="en-US" sz="1700" dirty="0"/>
              <a:t>362 663 </a:t>
            </a:r>
            <a:r>
              <a:rPr lang="en-US" sz="1700" dirty="0" err="1" smtClean="0">
                <a:latin typeface="Sylfaen" panose="010A0502050306030303" pitchFamily="18" charset="0"/>
              </a:rPr>
              <a:t>პირი</a:t>
            </a:r>
            <a:r>
              <a:rPr lang="en-US" sz="1700" dirty="0" smtClean="0">
                <a:latin typeface="Sylfaen" panose="010A0502050306030303" pitchFamily="18" charset="0"/>
              </a:rPr>
              <a:t>.</a:t>
            </a:r>
          </a:p>
          <a:p>
            <a:pPr marL="109728" lvl="1" indent="0" algn="ctr">
              <a:spcBef>
                <a:spcPts val="600"/>
              </a:spcBef>
              <a:spcAft>
                <a:spcPts val="600"/>
              </a:spcAft>
              <a:buClr>
                <a:schemeClr val="accent1">
                  <a:lumMod val="50000"/>
                </a:schemeClr>
              </a:buClr>
              <a:buSzPct val="120000"/>
              <a:buNone/>
            </a:pPr>
            <a:r>
              <a:rPr lang="en-US" sz="1700" b="1" dirty="0" err="1" smtClean="0">
                <a:latin typeface="Sylfaen" panose="010A0502050306030303" pitchFamily="18" charset="0"/>
              </a:rPr>
              <a:t>სულ</a:t>
            </a:r>
            <a:r>
              <a:rPr lang="en-US" sz="1700" b="1" dirty="0" smtClean="0">
                <a:latin typeface="Sylfaen" panose="010A0502050306030303" pitchFamily="18" charset="0"/>
              </a:rPr>
              <a:t> </a:t>
            </a:r>
            <a:r>
              <a:rPr lang="en-US" sz="1700" b="1" dirty="0" err="1">
                <a:latin typeface="Sylfaen" panose="010A0502050306030303" pitchFamily="18" charset="0"/>
              </a:rPr>
              <a:t>საქართველოში</a:t>
            </a:r>
            <a:r>
              <a:rPr lang="en-US" sz="1700" b="1" dirty="0">
                <a:latin typeface="Sylfaen" panose="010A0502050306030303" pitchFamily="18" charset="0"/>
              </a:rPr>
              <a:t> </a:t>
            </a:r>
            <a:r>
              <a:rPr lang="en-US" sz="1700" b="1" dirty="0" err="1">
                <a:latin typeface="Sylfaen" panose="010A0502050306030303" pitchFamily="18" charset="0"/>
              </a:rPr>
              <a:t>სამედიცინო</a:t>
            </a:r>
            <a:r>
              <a:rPr lang="en-US" sz="1700" b="1" dirty="0">
                <a:latin typeface="Sylfaen" panose="010A0502050306030303" pitchFamily="18" charset="0"/>
              </a:rPr>
              <a:t> </a:t>
            </a:r>
            <a:r>
              <a:rPr lang="en-US" sz="1700" b="1" dirty="0" err="1">
                <a:latin typeface="Sylfaen" panose="010A0502050306030303" pitchFamily="18" charset="0"/>
              </a:rPr>
              <a:t>დაზღვევით</a:t>
            </a:r>
            <a:r>
              <a:rPr lang="en-US" sz="1700" b="1" dirty="0">
                <a:latin typeface="Sylfaen" panose="010A0502050306030303" pitchFamily="18" charset="0"/>
              </a:rPr>
              <a:t> </a:t>
            </a:r>
            <a:endParaRPr lang="en-US" sz="1700" b="1" dirty="0" smtClean="0">
              <a:latin typeface="Sylfaen" panose="010A0502050306030303" pitchFamily="18" charset="0"/>
            </a:endParaRPr>
          </a:p>
          <a:p>
            <a:pPr marL="109728" lvl="1" indent="0" algn="ctr">
              <a:spcBef>
                <a:spcPts val="600"/>
              </a:spcBef>
              <a:spcAft>
                <a:spcPts val="600"/>
              </a:spcAft>
              <a:buClr>
                <a:schemeClr val="accent1">
                  <a:lumMod val="50000"/>
                </a:schemeClr>
              </a:buClr>
              <a:buSzPct val="120000"/>
              <a:buNone/>
            </a:pPr>
            <a:r>
              <a:rPr lang="ka-GE" sz="1700" dirty="0"/>
              <a:t>2 020 170 </a:t>
            </a:r>
            <a:r>
              <a:rPr lang="en-US" sz="1700" dirty="0" smtClean="0"/>
              <a:t> </a:t>
            </a:r>
            <a:r>
              <a:rPr lang="en-US" sz="1700" b="1" dirty="0" err="1" smtClean="0">
                <a:latin typeface="Sylfaen" panose="010A0502050306030303" pitchFamily="18" charset="0"/>
              </a:rPr>
              <a:t>ადამიანი</a:t>
            </a:r>
            <a:r>
              <a:rPr lang="en-US" sz="1700" b="1" dirty="0" smtClean="0">
                <a:latin typeface="Sylfaen" panose="010A0502050306030303" pitchFamily="18" charset="0"/>
              </a:rPr>
              <a:t> </a:t>
            </a:r>
            <a:r>
              <a:rPr lang="en-US" sz="1700" b="1" dirty="0" err="1">
                <a:latin typeface="Sylfaen" panose="010A0502050306030303" pitchFamily="18" charset="0"/>
              </a:rPr>
              <a:t>იყო</a:t>
            </a:r>
            <a:r>
              <a:rPr lang="en-US" sz="1700" b="1" dirty="0">
                <a:latin typeface="Sylfaen" panose="010A0502050306030303" pitchFamily="18" charset="0"/>
              </a:rPr>
              <a:t> </a:t>
            </a:r>
            <a:r>
              <a:rPr lang="en-US" sz="1700" b="1" dirty="0" err="1">
                <a:latin typeface="Sylfaen" panose="010A0502050306030303" pitchFamily="18" charset="0"/>
              </a:rPr>
              <a:t>მოცული</a:t>
            </a:r>
            <a:r>
              <a:rPr lang="en-US" sz="1700" b="1" dirty="0">
                <a:latin typeface="Sylfaen" panose="010A0502050306030303" pitchFamily="18" charset="0"/>
              </a:rPr>
              <a:t>. </a:t>
            </a:r>
          </a:p>
          <a:p>
            <a:pPr marL="109728" indent="0">
              <a:spcBef>
                <a:spcPts val="600"/>
              </a:spcBef>
              <a:spcAft>
                <a:spcPts val="600"/>
              </a:spcAft>
              <a:buClr>
                <a:schemeClr val="accent1">
                  <a:lumMod val="50000"/>
                </a:schemeClr>
              </a:buClr>
              <a:buSzPct val="120000"/>
              <a:buNone/>
            </a:pPr>
            <a:endParaRPr lang="ka-GE" sz="2000" dirty="0" smtClean="0">
              <a:latin typeface="Sylfaen" panose="010A0502050306030303" pitchFamily="18" charset="0"/>
            </a:endParaRPr>
          </a:p>
        </p:txBody>
      </p:sp>
      <p:sp>
        <p:nvSpPr>
          <p:cNvPr id="2" name="Title 1"/>
          <p:cNvSpPr>
            <a:spLocks noGrp="1"/>
          </p:cNvSpPr>
          <p:nvPr>
            <p:ph type="title"/>
          </p:nvPr>
        </p:nvSpPr>
        <p:spPr>
          <a:xfrm>
            <a:off x="609600" y="304800"/>
            <a:ext cx="8229600" cy="778098"/>
          </a:xfrm>
        </p:spPr>
        <p:txBody>
          <a:bodyPr>
            <a:noAutofit/>
          </a:bodyPr>
          <a:lstStyle/>
          <a:p>
            <a:pPr algn="ctr"/>
            <a:r>
              <a:rPr lang="en-US" sz="2400" dirty="0" err="1" smtClean="0">
                <a:solidFill>
                  <a:schemeClr val="tx2">
                    <a:lumMod val="75000"/>
                  </a:schemeClr>
                </a:solidFill>
                <a:effectLst/>
              </a:rPr>
              <a:t>საყოველთაო</a:t>
            </a:r>
            <a:r>
              <a:rPr lang="en-US" sz="2400" dirty="0" smtClean="0">
                <a:solidFill>
                  <a:schemeClr val="tx2">
                    <a:lumMod val="75000"/>
                  </a:schemeClr>
                </a:solidFill>
                <a:effectLst/>
              </a:rPr>
              <a:t> </a:t>
            </a:r>
            <a:r>
              <a:rPr lang="en-US" sz="2400" dirty="0" err="1">
                <a:solidFill>
                  <a:schemeClr val="tx2">
                    <a:lumMod val="75000"/>
                  </a:schemeClr>
                </a:solidFill>
                <a:effectLst/>
              </a:rPr>
              <a:t>ჯანდაცვის</a:t>
            </a:r>
            <a:r>
              <a:rPr lang="en-US" sz="2400" dirty="0">
                <a:solidFill>
                  <a:schemeClr val="tx2">
                    <a:lumMod val="75000"/>
                  </a:schemeClr>
                </a:solidFill>
                <a:effectLst/>
              </a:rPr>
              <a:t> </a:t>
            </a:r>
            <a:r>
              <a:rPr lang="en-US" sz="2400" dirty="0" err="1" smtClean="0">
                <a:solidFill>
                  <a:schemeClr val="tx2">
                    <a:lumMod val="75000"/>
                  </a:schemeClr>
                </a:solidFill>
                <a:effectLst/>
              </a:rPr>
              <a:t>პროგრამა</a:t>
            </a:r>
            <a:r>
              <a:rPr lang="ka-GE" sz="2400" dirty="0" smtClean="0">
                <a:solidFill>
                  <a:schemeClr val="tx2">
                    <a:lumMod val="75000"/>
                  </a:schemeClr>
                </a:solidFill>
                <a:effectLst/>
              </a:rPr>
              <a:t> ამოქმედდა </a:t>
            </a:r>
            <a:br>
              <a:rPr lang="ka-GE" sz="2400" dirty="0" smtClean="0">
                <a:solidFill>
                  <a:schemeClr val="tx2">
                    <a:lumMod val="75000"/>
                  </a:schemeClr>
                </a:solidFill>
                <a:effectLst/>
              </a:rPr>
            </a:br>
            <a:r>
              <a:rPr lang="en-US" sz="2400" dirty="0" smtClean="0">
                <a:solidFill>
                  <a:schemeClr val="tx2">
                    <a:lumMod val="75000"/>
                  </a:schemeClr>
                </a:solidFill>
                <a:effectLst/>
              </a:rPr>
              <a:t>2013 </a:t>
            </a:r>
            <a:r>
              <a:rPr lang="en-US" sz="2400" dirty="0" err="1">
                <a:solidFill>
                  <a:schemeClr val="tx2">
                    <a:lumMod val="75000"/>
                  </a:schemeClr>
                </a:solidFill>
                <a:effectLst/>
              </a:rPr>
              <a:t>წლის</a:t>
            </a:r>
            <a:r>
              <a:rPr lang="en-US" sz="2400" dirty="0">
                <a:solidFill>
                  <a:schemeClr val="tx2">
                    <a:lumMod val="75000"/>
                  </a:schemeClr>
                </a:solidFill>
                <a:effectLst/>
              </a:rPr>
              <a:t> 28 </a:t>
            </a:r>
            <a:r>
              <a:rPr lang="en-US" sz="2400" dirty="0" err="1">
                <a:solidFill>
                  <a:schemeClr val="tx2">
                    <a:lumMod val="75000"/>
                  </a:schemeClr>
                </a:solidFill>
                <a:effectLst/>
              </a:rPr>
              <a:t>თებერვალს</a:t>
            </a:r>
            <a:r>
              <a:rPr lang="en-US" sz="2400" dirty="0">
                <a:solidFill>
                  <a:schemeClr val="tx2">
                    <a:lumMod val="75000"/>
                  </a:schemeClr>
                </a:solidFill>
                <a:effectLst/>
              </a:rPr>
              <a:t> </a:t>
            </a:r>
            <a:endParaRPr lang="en-US" sz="2400" dirty="0"/>
          </a:p>
        </p:txBody>
      </p:sp>
    </p:spTree>
    <p:extLst>
      <p:ext uri="{BB962C8B-B14F-4D97-AF65-F5344CB8AC3E}">
        <p14:creationId xmlns:p14="http://schemas.microsoft.com/office/powerpoint/2010/main" val="2444935970"/>
      </p:ext>
    </p:extLst>
  </p:cSld>
  <p:clrMapOvr>
    <a:masterClrMapping/>
  </p:clrMapOvr>
  <p:transition spd="slow">
    <p:wipe dir="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381000"/>
            <a:ext cx="8229600" cy="1143000"/>
          </a:xfrm>
        </p:spPr>
        <p:txBody>
          <a:bodyPr>
            <a:normAutofit/>
          </a:bodyPr>
          <a:lstStyle/>
          <a:p>
            <a:r>
              <a:rPr lang="ka-GE" sz="3200" b="1" dirty="0" smtClean="0"/>
              <a:t>ჯიბიდან გადახდების წილი </a:t>
            </a:r>
            <a:r>
              <a:rPr lang="en-US" sz="3200" b="1" dirty="0" smtClean="0"/>
              <a:t>(OOP) </a:t>
            </a:r>
            <a:r>
              <a:rPr lang="ka-GE" sz="3200" b="1" dirty="0" smtClean="0"/>
              <a:t>ჯანდაცვაზე მთლიანი დანახარჯებიდან</a:t>
            </a:r>
            <a:endParaRPr lang="en-US" sz="3200" b="1"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95185538"/>
              </p:ext>
            </p:extLst>
          </p:nvPr>
        </p:nvGraphicFramePr>
        <p:xfrm>
          <a:off x="457200" y="1600200"/>
          <a:ext cx="8229600" cy="4525963"/>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474543546"/>
      </p:ext>
    </p:extLst>
  </p:cSld>
  <p:clrMapOvr>
    <a:masterClrMapping/>
  </p:clrMapOvr>
  <p:transition spd="slow">
    <p:wipe dir="r"/>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762000"/>
            <a:ext cx="8637896" cy="1143000"/>
          </a:xfrm>
        </p:spPr>
        <p:txBody>
          <a:bodyPr>
            <a:normAutofit/>
          </a:bodyPr>
          <a:lstStyle/>
          <a:p>
            <a:r>
              <a:rPr lang="ka-GE" sz="2800" dirty="0" smtClean="0"/>
              <a:t>ჰოსპიტალიზაცია და ამბულატორიული ვიზიტები</a:t>
            </a:r>
            <a:endParaRPr lang="en-US" sz="2800"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454930950"/>
              </p:ext>
            </p:extLst>
          </p:nvPr>
        </p:nvGraphicFramePr>
        <p:xfrm>
          <a:off x="30707" y="2362200"/>
          <a:ext cx="4038600" cy="2590800"/>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5" name="Content Placeholder 3"/>
          <p:cNvGraphicFramePr>
            <a:graphicFrameLocks/>
          </p:cNvGraphicFramePr>
          <p:nvPr>
            <p:extLst>
              <p:ext uri="{D42A27DB-BD31-4B8C-83A1-F6EECF244321}">
                <p14:modId xmlns:p14="http://schemas.microsoft.com/office/powerpoint/2010/main" val="3845954116"/>
              </p:ext>
            </p:extLst>
          </p:nvPr>
        </p:nvGraphicFramePr>
        <p:xfrm>
          <a:off x="4827896" y="2379976"/>
          <a:ext cx="4038600" cy="2590800"/>
        </p:xfrm>
        <a:graphic>
          <a:graphicData uri="http://schemas.openxmlformats.org/drawingml/2006/chart">
            <c:chart xmlns:c="http://schemas.openxmlformats.org/drawingml/2006/chart" xmlns:r="http://schemas.openxmlformats.org/officeDocument/2006/relationships" r:id="rId3"/>
          </a:graphicData>
        </a:graphic>
      </p:graphicFrame>
      <p:sp>
        <p:nvSpPr>
          <p:cNvPr id="6" name="TextBox 5"/>
          <p:cNvSpPr txBox="1"/>
          <p:nvPr/>
        </p:nvSpPr>
        <p:spPr>
          <a:xfrm>
            <a:off x="304800" y="4950430"/>
            <a:ext cx="3796232" cy="369332"/>
          </a:xfrm>
          <a:prstGeom prst="rect">
            <a:avLst/>
          </a:prstGeom>
          <a:noFill/>
        </p:spPr>
        <p:txBody>
          <a:bodyPr wrap="none" rtlCol="0">
            <a:spAutoFit/>
          </a:bodyPr>
          <a:lstStyle/>
          <a:p>
            <a:r>
              <a:rPr lang="ka-GE" dirty="0" smtClean="0"/>
              <a:t>ჰოსპიტალიზაცია 100 მოსახლეზე</a:t>
            </a:r>
            <a:endParaRPr lang="en-US" dirty="0"/>
          </a:p>
        </p:txBody>
      </p:sp>
      <p:sp>
        <p:nvSpPr>
          <p:cNvPr id="7" name="TextBox 6"/>
          <p:cNvSpPr txBox="1"/>
          <p:nvPr/>
        </p:nvSpPr>
        <p:spPr>
          <a:xfrm>
            <a:off x="5285096" y="4945460"/>
            <a:ext cx="3733800" cy="646331"/>
          </a:xfrm>
          <a:prstGeom prst="rect">
            <a:avLst/>
          </a:prstGeom>
          <a:noFill/>
        </p:spPr>
        <p:txBody>
          <a:bodyPr wrap="square" rtlCol="0">
            <a:spAutoFit/>
          </a:bodyPr>
          <a:lstStyle/>
          <a:p>
            <a:pPr algn="ctr"/>
            <a:r>
              <a:rPr lang="ka-GE" dirty="0" smtClean="0"/>
              <a:t>გეგმური ამბულატორიული ვიზიტები ერთ სულზე</a:t>
            </a:r>
            <a:endParaRPr lang="en-US" dirty="0"/>
          </a:p>
        </p:txBody>
      </p:sp>
      <p:sp>
        <p:nvSpPr>
          <p:cNvPr id="8" name="TextBox 7"/>
          <p:cNvSpPr txBox="1"/>
          <p:nvPr/>
        </p:nvSpPr>
        <p:spPr>
          <a:xfrm>
            <a:off x="134034" y="6444734"/>
            <a:ext cx="1326004" cy="369332"/>
          </a:xfrm>
          <a:prstGeom prst="rect">
            <a:avLst/>
          </a:prstGeom>
          <a:noFill/>
        </p:spPr>
        <p:txBody>
          <a:bodyPr wrap="none" rtlCol="0">
            <a:spAutoFit/>
          </a:bodyPr>
          <a:lstStyle/>
          <a:p>
            <a:r>
              <a:rPr lang="en-US" dirty="0" smtClean="0"/>
              <a:t>NCDC&amp;PH</a:t>
            </a:r>
            <a:endParaRPr lang="en-US" dirty="0"/>
          </a:p>
        </p:txBody>
      </p:sp>
    </p:spTree>
    <p:extLst>
      <p:ext uri="{BB962C8B-B14F-4D97-AF65-F5344CB8AC3E}">
        <p14:creationId xmlns:p14="http://schemas.microsoft.com/office/powerpoint/2010/main" val="565896277"/>
      </p:ext>
    </p:extLst>
  </p:cSld>
  <p:clrMapOvr>
    <a:masterClrMapping/>
  </p:clrMapOvr>
  <p:transition spd="slow">
    <p:wipe dir="r"/>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8229600" cy="685800"/>
          </a:xfrm>
        </p:spPr>
        <p:txBody>
          <a:bodyPr>
            <a:normAutofit/>
          </a:bodyPr>
          <a:lstStyle/>
          <a:p>
            <a:pPr algn="l"/>
            <a:r>
              <a:rPr lang="ka-GE" sz="1600" dirty="0">
                <a:effectLst/>
              </a:rPr>
              <a:t>ბოლო 1 წლის განმავლობაში აღინიშნებოდა ხარჯების </a:t>
            </a:r>
            <a:r>
              <a:rPr lang="ka-GE" sz="1600" dirty="0" smtClean="0">
                <a:effectLst/>
              </a:rPr>
              <a:t>შედარებითი სტაბილიზაცია </a:t>
            </a:r>
            <a:r>
              <a:rPr lang="ka-GE" sz="1600" dirty="0">
                <a:effectLst/>
              </a:rPr>
              <a:t>მთლიანად პროგრამისა და თითოეული კომპონენტის </a:t>
            </a:r>
            <a:r>
              <a:rPr lang="ka-GE" sz="1600" dirty="0" smtClean="0">
                <a:effectLst/>
              </a:rPr>
              <a:t>ფარგლებში</a:t>
            </a:r>
            <a:r>
              <a:rPr lang="ka-GE" sz="1600" dirty="0">
                <a:effectLst/>
              </a:rPr>
              <a:t>:</a:t>
            </a:r>
            <a:endParaRPr lang="en-US" sz="1600" dirty="0"/>
          </a:p>
        </p:txBody>
      </p:sp>
      <p:graphicFrame>
        <p:nvGraphicFramePr>
          <p:cNvPr id="4" name="Chart 3">
            <a:extLst>
              <a:ext uri="{FF2B5EF4-FFF2-40B4-BE49-F238E27FC236}">
                <a16:creationId xmlns:xdr="http://schemas.openxmlformats.org/drawingml/2006/spreadsheetDrawing" xmlns:a16="http://schemas.microsoft.com/office/drawing/2014/main" xmlns="" xmlns:lc="http://schemas.openxmlformats.org/drawingml/2006/lockedCanvas" id="{6F0EEE9D-A143-434B-BDD6-5D6E372D1825}"/>
              </a:ext>
            </a:extLst>
          </p:cNvPr>
          <p:cNvGraphicFramePr>
            <a:graphicFrameLocks/>
          </p:cNvGraphicFramePr>
          <p:nvPr>
            <p:extLst>
              <p:ext uri="{D42A27DB-BD31-4B8C-83A1-F6EECF244321}">
                <p14:modId xmlns:p14="http://schemas.microsoft.com/office/powerpoint/2010/main" val="4172496458"/>
              </p:ext>
            </p:extLst>
          </p:nvPr>
        </p:nvGraphicFramePr>
        <p:xfrm>
          <a:off x="0" y="1295400"/>
          <a:ext cx="9115425" cy="2366963"/>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5" name="Chart 4">
            <a:extLst>
              <a:ext uri="{FF2B5EF4-FFF2-40B4-BE49-F238E27FC236}">
                <a16:creationId xmlns:xdr="http://schemas.openxmlformats.org/drawingml/2006/spreadsheetDrawing" xmlns:a16="http://schemas.microsoft.com/office/drawing/2014/main" xmlns="" xmlns:lc="http://schemas.openxmlformats.org/drawingml/2006/lockedCanvas" id="{C521062C-FFBA-4939-A546-29F37B35229C}"/>
              </a:ext>
            </a:extLst>
          </p:cNvPr>
          <p:cNvGraphicFramePr>
            <a:graphicFrameLocks/>
          </p:cNvGraphicFramePr>
          <p:nvPr>
            <p:extLst>
              <p:ext uri="{D42A27DB-BD31-4B8C-83A1-F6EECF244321}">
                <p14:modId xmlns:p14="http://schemas.microsoft.com/office/powerpoint/2010/main" val="1802242702"/>
              </p:ext>
            </p:extLst>
          </p:nvPr>
        </p:nvGraphicFramePr>
        <p:xfrm>
          <a:off x="76200" y="3657600"/>
          <a:ext cx="9067800" cy="2309812"/>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455347617"/>
      </p:ext>
    </p:extLst>
  </p:cSld>
  <p:clrMapOvr>
    <a:masterClrMapping/>
  </p:clrMapOvr>
  <p:transition spd="slow">
    <p:wipe dir="r"/>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hart 3"/>
          <p:cNvGraphicFramePr>
            <a:graphicFrameLocks/>
          </p:cNvGraphicFramePr>
          <p:nvPr>
            <p:extLst>
              <p:ext uri="{D42A27DB-BD31-4B8C-83A1-F6EECF244321}">
                <p14:modId xmlns:p14="http://schemas.microsoft.com/office/powerpoint/2010/main" val="1057516661"/>
              </p:ext>
            </p:extLst>
          </p:nvPr>
        </p:nvGraphicFramePr>
        <p:xfrm>
          <a:off x="9524" y="816412"/>
          <a:ext cx="9067801" cy="3048000"/>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5" name="Chart 4"/>
          <p:cNvGraphicFramePr>
            <a:graphicFrameLocks/>
          </p:cNvGraphicFramePr>
          <p:nvPr>
            <p:extLst>
              <p:ext uri="{D42A27DB-BD31-4B8C-83A1-F6EECF244321}">
                <p14:modId xmlns:p14="http://schemas.microsoft.com/office/powerpoint/2010/main" val="121024469"/>
              </p:ext>
            </p:extLst>
          </p:nvPr>
        </p:nvGraphicFramePr>
        <p:xfrm>
          <a:off x="85725" y="3200400"/>
          <a:ext cx="9067800" cy="2995613"/>
        </p:xfrm>
        <a:graphic>
          <a:graphicData uri="http://schemas.openxmlformats.org/drawingml/2006/chart">
            <c:chart xmlns:c="http://schemas.openxmlformats.org/drawingml/2006/chart" xmlns:r="http://schemas.openxmlformats.org/officeDocument/2006/relationships" r:id="rId3"/>
          </a:graphicData>
        </a:graphic>
      </p:graphicFrame>
      <p:sp>
        <p:nvSpPr>
          <p:cNvPr id="6" name="TextBox 5"/>
          <p:cNvSpPr txBox="1"/>
          <p:nvPr/>
        </p:nvSpPr>
        <p:spPr>
          <a:xfrm>
            <a:off x="1523999" y="365641"/>
            <a:ext cx="7553325" cy="461665"/>
          </a:xfrm>
          <a:prstGeom prst="rect">
            <a:avLst/>
          </a:prstGeom>
          <a:noFill/>
        </p:spPr>
        <p:txBody>
          <a:bodyPr wrap="square" rtlCol="0">
            <a:spAutoFit/>
          </a:bodyPr>
          <a:lstStyle/>
          <a:p>
            <a:r>
              <a:rPr lang="ka-GE" sz="1200" b="1" dirty="0" smtClean="0"/>
              <a:t>ერთეული შემთხვევის ღირებულების დასტაბილურიების ფონზე მნიშვნელოვან გამოწვევად რჩება გადაუდებელი სტაციონარული შემთხვევები </a:t>
            </a:r>
            <a:endParaRPr lang="en-US" sz="1200" b="1" dirty="0"/>
          </a:p>
        </p:txBody>
      </p:sp>
    </p:spTree>
    <p:extLst>
      <p:ext uri="{BB962C8B-B14F-4D97-AF65-F5344CB8AC3E}">
        <p14:creationId xmlns:p14="http://schemas.microsoft.com/office/powerpoint/2010/main" val="3126955293"/>
      </p:ext>
    </p:extLst>
  </p:cSld>
  <p:clrMapOvr>
    <a:masterClrMapping/>
  </p:clrMapOvr>
  <p:transition spd="slow">
    <p:wipe dir="r"/>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28600"/>
            <a:ext cx="8229600" cy="685800"/>
          </a:xfrm>
        </p:spPr>
        <p:txBody>
          <a:bodyPr>
            <a:normAutofit/>
          </a:bodyPr>
          <a:lstStyle/>
          <a:p>
            <a:r>
              <a:rPr lang="ka-GE" sz="2400" dirty="0" smtClean="0"/>
              <a:t> გამოწვევები </a:t>
            </a:r>
            <a:endParaRPr lang="en-US" sz="2400" dirty="0"/>
          </a:p>
        </p:txBody>
      </p:sp>
      <p:sp>
        <p:nvSpPr>
          <p:cNvPr id="3" name="Content Placeholder 2"/>
          <p:cNvSpPr>
            <a:spLocks noGrp="1"/>
          </p:cNvSpPr>
          <p:nvPr>
            <p:ph idx="1"/>
          </p:nvPr>
        </p:nvSpPr>
        <p:spPr>
          <a:xfrm>
            <a:off x="457200" y="990600"/>
            <a:ext cx="8229600" cy="5105400"/>
          </a:xfrm>
        </p:spPr>
        <p:txBody>
          <a:bodyPr>
            <a:noAutofit/>
          </a:bodyPr>
          <a:lstStyle/>
          <a:p>
            <a:pPr marL="457200" lvl="0">
              <a:spcBef>
                <a:spcPts val="1200"/>
              </a:spcBef>
              <a:spcAft>
                <a:spcPts val="1200"/>
              </a:spcAft>
            </a:pPr>
            <a:r>
              <a:rPr lang="ka-GE" sz="1400" b="0" dirty="0"/>
              <a:t>პროგრამაში დაწესებულებების ჩართვა ხდება </a:t>
            </a:r>
            <a:r>
              <a:rPr lang="en-US" sz="1400" b="0" dirty="0" err="1"/>
              <a:t>დაწესებულების</a:t>
            </a:r>
            <a:r>
              <a:rPr lang="en-US" sz="1400" b="0" dirty="0"/>
              <a:t> </a:t>
            </a:r>
            <a:r>
              <a:rPr lang="en-US" sz="1400" b="0" dirty="0" err="1"/>
              <a:t>ტიპი</a:t>
            </a:r>
            <a:r>
              <a:rPr lang="ka-GE" sz="1400" b="0" dirty="0"/>
              <a:t>ს, სერვისების ხასიათისა და მოცულობის განსაზღვრული პირობების გარეშე;</a:t>
            </a:r>
            <a:endParaRPr lang="en-US" sz="1400" b="0" dirty="0"/>
          </a:p>
          <a:p>
            <a:pPr marL="457200" lvl="0">
              <a:spcBef>
                <a:spcPts val="1200"/>
              </a:spcBef>
              <a:spcAft>
                <a:spcPts val="1200"/>
              </a:spcAft>
            </a:pPr>
            <a:r>
              <a:rPr lang="ka-GE" sz="1400" b="0" dirty="0"/>
              <a:t>ყოველთვიურად იზრდება საყოველთაო ჯანმრთელობის დაცვის პროგრამაში ჩართული დაწესებულებების რაოდენობა, ფართოვდება უკვე ჩართული დაწესებულებების მიერ მოწოდებული სერვისების არეალი, რაც თავისთავად იწვევს მოსარგებლეთა მხრიდან მოთხოვნის და შესაბამისად მიწოდების გაზრდას; </a:t>
            </a:r>
            <a:endParaRPr lang="en-US" sz="1400" b="0" dirty="0"/>
          </a:p>
          <a:p>
            <a:pPr marL="457200" lvl="0">
              <a:spcBef>
                <a:spcPts val="1200"/>
              </a:spcBef>
              <a:spcAft>
                <a:spcPts val="1200"/>
              </a:spcAft>
            </a:pPr>
            <a:r>
              <a:rPr lang="ka-GE" sz="1400" b="0" dirty="0"/>
              <a:t>უტილიზაციის წილი ორჯერ უფრო მეტად არის გაზრდილი სახელმწიფო დანახარჯების ზრდის წილთან შედარებით;</a:t>
            </a:r>
            <a:endParaRPr lang="en-US" sz="1400" b="0" dirty="0"/>
          </a:p>
          <a:p>
            <a:pPr marL="457200" lvl="0">
              <a:spcBef>
                <a:spcPts val="1200"/>
              </a:spcBef>
              <a:spcAft>
                <a:spcPts val="1200"/>
              </a:spcAft>
            </a:pPr>
            <a:r>
              <a:rPr lang="ka-GE" sz="1400" b="0" dirty="0"/>
              <a:t>სუსტი პირველადი ჯანდაცვის რგოლი, რაც გარკვეულწილად განაპირობებს გადაუდებელი სამედიცინო შემთხვევების ზრდას და ჰოსპიტალური სერვისების უტლიზაციის ზრდას;</a:t>
            </a:r>
            <a:endParaRPr lang="en-US" sz="1400" b="0" dirty="0"/>
          </a:p>
          <a:p>
            <a:pPr marL="457200" lvl="0">
              <a:spcBef>
                <a:spcPts val="1200"/>
              </a:spcBef>
              <a:spcAft>
                <a:spcPts val="1200"/>
              </a:spcAft>
            </a:pPr>
            <a:r>
              <a:rPr lang="ka-GE" sz="1400" b="0" dirty="0"/>
              <a:t>ჯანდაცვაზე სახელმწიფო დანახარჯების მნიშვნელოვანი ზრდის მიუხედავად, იგი კვლავ ჩამორჩება საშუალოზე მაღალი განვითარების ქვეყნებისა და რეგიონის ანალოგიური ქვეყნების  მაჩვენებლებს;  </a:t>
            </a:r>
            <a:endParaRPr lang="en-US" sz="1400" b="0" dirty="0"/>
          </a:p>
          <a:p>
            <a:pPr marL="457200">
              <a:lnSpc>
                <a:spcPct val="170000"/>
              </a:lnSpc>
              <a:spcBef>
                <a:spcPts val="1200"/>
              </a:spcBef>
              <a:spcAft>
                <a:spcPts val="1200"/>
              </a:spcAft>
            </a:pPr>
            <a:endParaRPr lang="en-US" sz="1400" dirty="0"/>
          </a:p>
          <a:p>
            <a:pPr lvl="0">
              <a:lnSpc>
                <a:spcPct val="170000"/>
              </a:lnSpc>
              <a:spcBef>
                <a:spcPts val="1000"/>
              </a:spcBef>
            </a:pPr>
            <a:endParaRPr lang="en-US" sz="1400" dirty="0"/>
          </a:p>
          <a:p>
            <a:pPr>
              <a:lnSpc>
                <a:spcPct val="170000"/>
              </a:lnSpc>
              <a:spcBef>
                <a:spcPts val="1000"/>
              </a:spcBef>
            </a:pPr>
            <a:endParaRPr lang="en-US" sz="1400" dirty="0"/>
          </a:p>
        </p:txBody>
      </p:sp>
    </p:spTree>
    <p:extLst>
      <p:ext uri="{BB962C8B-B14F-4D97-AF65-F5344CB8AC3E}">
        <p14:creationId xmlns:p14="http://schemas.microsoft.com/office/powerpoint/2010/main" val="1544532222"/>
      </p:ext>
    </p:extLst>
  </p:cSld>
  <p:clrMapOvr>
    <a:masterClrMapping/>
  </p:clrMapOvr>
  <p:transition spd="slow">
    <p:wipe dir="r"/>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381000"/>
            <a:ext cx="8229600" cy="609600"/>
          </a:xfrm>
        </p:spPr>
        <p:txBody>
          <a:bodyPr>
            <a:normAutofit/>
          </a:bodyPr>
          <a:lstStyle/>
          <a:p>
            <a:r>
              <a:rPr lang="ka-GE" sz="2800" dirty="0" smtClean="0"/>
              <a:t>გამოწვევები </a:t>
            </a:r>
            <a:endParaRPr lang="en-US" sz="2800" dirty="0"/>
          </a:p>
        </p:txBody>
      </p:sp>
      <p:sp>
        <p:nvSpPr>
          <p:cNvPr id="3" name="Content Placeholder 2"/>
          <p:cNvSpPr>
            <a:spLocks noGrp="1"/>
          </p:cNvSpPr>
          <p:nvPr>
            <p:ph idx="1"/>
          </p:nvPr>
        </p:nvSpPr>
        <p:spPr>
          <a:xfrm>
            <a:off x="381000" y="1524000"/>
            <a:ext cx="8534400" cy="4572000"/>
          </a:xfrm>
        </p:spPr>
        <p:txBody>
          <a:bodyPr>
            <a:noAutofit/>
          </a:bodyPr>
          <a:lstStyle/>
          <a:p>
            <a:pPr marL="457200" lvl="0" algn="just">
              <a:spcBef>
                <a:spcPts val="1200"/>
              </a:spcBef>
              <a:spcAft>
                <a:spcPts val="1200"/>
              </a:spcAft>
            </a:pPr>
            <a:r>
              <a:rPr lang="en-US" sz="1400" b="0" dirty="0" err="1"/>
              <a:t>პრობლემას</a:t>
            </a:r>
            <a:r>
              <a:rPr lang="en-US" sz="1400" b="0" dirty="0"/>
              <a:t> </a:t>
            </a:r>
            <a:r>
              <a:rPr lang="en-US" sz="1400" b="0" dirty="0" err="1"/>
              <a:t>წარმოადგენს</a:t>
            </a:r>
            <a:r>
              <a:rPr lang="en-US" sz="1400" b="0" dirty="0"/>
              <a:t> </a:t>
            </a:r>
            <a:r>
              <a:rPr lang="en-US" sz="1400" b="0" dirty="0" err="1"/>
              <a:t>გაუმართლებელი</a:t>
            </a:r>
            <a:r>
              <a:rPr lang="en-US" sz="1400" b="0" dirty="0"/>
              <a:t>/</a:t>
            </a:r>
            <a:r>
              <a:rPr lang="en-US" sz="1400" b="0" dirty="0" err="1"/>
              <a:t>არამიზნობრივი</a:t>
            </a:r>
            <a:r>
              <a:rPr lang="en-US" sz="1400" b="0" dirty="0"/>
              <a:t> </a:t>
            </a:r>
            <a:r>
              <a:rPr lang="en-US" sz="1400" b="0" dirty="0" err="1"/>
              <a:t>ინტერვენციები</a:t>
            </a:r>
            <a:r>
              <a:rPr lang="en-US" sz="1400" b="0" dirty="0"/>
              <a:t>. </a:t>
            </a:r>
            <a:r>
              <a:rPr lang="en-US" sz="1400" b="0" dirty="0" err="1"/>
              <a:t>არც</a:t>
            </a:r>
            <a:r>
              <a:rPr lang="en-US" sz="1400" b="0" dirty="0"/>
              <a:t> </a:t>
            </a:r>
            <a:r>
              <a:rPr lang="en-US" sz="1400" b="0" dirty="0" err="1"/>
              <a:t>თუ</a:t>
            </a:r>
            <a:r>
              <a:rPr lang="en-US" sz="1400" b="0" dirty="0"/>
              <a:t> </a:t>
            </a:r>
            <a:r>
              <a:rPr lang="en-US" sz="1400" b="0" dirty="0" err="1"/>
              <a:t>იშვიათია</a:t>
            </a:r>
            <a:r>
              <a:rPr lang="en-US" sz="1400" b="0" dirty="0"/>
              <a:t> </a:t>
            </a:r>
            <a:r>
              <a:rPr lang="en-US" sz="1400" b="0" dirty="0" err="1"/>
              <a:t>შემთხვევები</a:t>
            </a:r>
            <a:r>
              <a:rPr lang="en-US" sz="1400" b="0" dirty="0"/>
              <a:t>, </a:t>
            </a:r>
            <a:r>
              <a:rPr lang="en-US" sz="1400" b="0" dirty="0" err="1"/>
              <a:t>როდესაც</a:t>
            </a:r>
            <a:r>
              <a:rPr lang="en-US" sz="1400" b="0" dirty="0"/>
              <a:t> </a:t>
            </a:r>
            <a:r>
              <a:rPr lang="en-US" sz="1400" b="0" dirty="0" err="1"/>
              <a:t>ხანდაზმულ</a:t>
            </a:r>
            <a:r>
              <a:rPr lang="en-US" sz="1400" b="0" dirty="0"/>
              <a:t> </a:t>
            </a:r>
            <a:r>
              <a:rPr lang="en-US" sz="1400" b="0" dirty="0" err="1"/>
              <a:t>ან</a:t>
            </a:r>
            <a:r>
              <a:rPr lang="en-US" sz="1400" b="0" dirty="0"/>
              <a:t>/</a:t>
            </a:r>
            <a:r>
              <a:rPr lang="en-US" sz="1400" b="0" dirty="0" err="1"/>
              <a:t>და</a:t>
            </a:r>
            <a:r>
              <a:rPr lang="en-US" sz="1400" b="0" dirty="0"/>
              <a:t> </a:t>
            </a:r>
            <a:r>
              <a:rPr lang="en-US" sz="1400" b="0" dirty="0" err="1"/>
              <a:t>ინოპერაბილურ</a:t>
            </a:r>
            <a:r>
              <a:rPr lang="en-US" sz="1400" b="0" dirty="0"/>
              <a:t> </a:t>
            </a:r>
            <a:r>
              <a:rPr lang="en-US" sz="1400" b="0" dirty="0" err="1"/>
              <a:t>პაციენტს</a:t>
            </a:r>
            <a:r>
              <a:rPr lang="en-US" sz="1400" b="0" dirty="0"/>
              <a:t> </a:t>
            </a:r>
            <a:r>
              <a:rPr lang="en-US" sz="1400" b="0" dirty="0" err="1"/>
              <a:t>უტარდება</a:t>
            </a:r>
            <a:r>
              <a:rPr lang="en-US" sz="1400" b="0" dirty="0"/>
              <a:t> </a:t>
            </a:r>
            <a:r>
              <a:rPr lang="en-US" sz="1400" b="0" dirty="0" err="1"/>
              <a:t>ოპერაციული</a:t>
            </a:r>
            <a:r>
              <a:rPr lang="en-US" sz="1400" b="0" dirty="0"/>
              <a:t> </a:t>
            </a:r>
            <a:r>
              <a:rPr lang="en-US" sz="1400" b="0" dirty="0" err="1"/>
              <a:t>მკურნალობა</a:t>
            </a:r>
            <a:r>
              <a:rPr lang="en-US" sz="1400" b="0" dirty="0"/>
              <a:t>, </a:t>
            </a:r>
            <a:r>
              <a:rPr lang="en-US" sz="1400" b="0" dirty="0" err="1"/>
              <a:t>რასაც</a:t>
            </a:r>
            <a:r>
              <a:rPr lang="en-US" sz="1400" b="0" dirty="0"/>
              <a:t> </a:t>
            </a:r>
            <a:r>
              <a:rPr lang="en-US" sz="1400" b="0" dirty="0" err="1"/>
              <a:t>თან</a:t>
            </a:r>
            <a:r>
              <a:rPr lang="en-US" sz="1400" b="0" dirty="0"/>
              <a:t> </a:t>
            </a:r>
            <a:r>
              <a:rPr lang="en-US" sz="1400" b="0" dirty="0" err="1"/>
              <a:t>მოსდევს</a:t>
            </a:r>
            <a:r>
              <a:rPr lang="en-US" sz="1400" b="0" dirty="0"/>
              <a:t> </a:t>
            </a:r>
            <a:r>
              <a:rPr lang="en-US" sz="1400" b="0" dirty="0" err="1"/>
              <a:t>ინტენსიური</a:t>
            </a:r>
            <a:r>
              <a:rPr lang="en-US" sz="1400" b="0" dirty="0"/>
              <a:t> </a:t>
            </a:r>
            <a:r>
              <a:rPr lang="en-US" sz="1400" b="0" dirty="0" err="1"/>
              <a:t>მკურნალობა</a:t>
            </a:r>
            <a:r>
              <a:rPr lang="en-US" sz="1400" b="0" dirty="0"/>
              <a:t>/</a:t>
            </a:r>
            <a:r>
              <a:rPr lang="en-US" sz="1400" b="0" dirty="0" err="1"/>
              <a:t>მოვლით</a:t>
            </a:r>
            <a:r>
              <a:rPr lang="en-US" sz="1400" b="0" dirty="0"/>
              <a:t> </a:t>
            </a:r>
            <a:r>
              <a:rPr lang="en-US" sz="1400" b="0" dirty="0" err="1"/>
              <a:t>გახანგრძლივებული</a:t>
            </a:r>
            <a:r>
              <a:rPr lang="en-US" sz="1400" b="0" dirty="0"/>
              <a:t> </a:t>
            </a:r>
            <a:r>
              <a:rPr lang="en-US" sz="1400" b="0" dirty="0" err="1"/>
              <a:t>ჰოსპიტალიზაცია</a:t>
            </a:r>
            <a:r>
              <a:rPr lang="en-US" sz="1400" b="0" dirty="0"/>
              <a:t> </a:t>
            </a:r>
            <a:r>
              <a:rPr lang="en-US" sz="1400" b="0" dirty="0" err="1"/>
              <a:t>ან</a:t>
            </a:r>
            <a:r>
              <a:rPr lang="en-US" sz="1400" b="0" dirty="0"/>
              <a:t>/</a:t>
            </a:r>
            <a:r>
              <a:rPr lang="en-US" sz="1400" b="0" dirty="0" err="1"/>
              <a:t>და</a:t>
            </a:r>
            <a:r>
              <a:rPr lang="en-US" sz="1400" b="0" dirty="0"/>
              <a:t> </a:t>
            </a:r>
            <a:r>
              <a:rPr lang="en-US" sz="1400" b="0" dirty="0" err="1"/>
              <a:t>ლეტალური</a:t>
            </a:r>
            <a:r>
              <a:rPr lang="en-US" sz="1400" b="0" dirty="0"/>
              <a:t> </a:t>
            </a:r>
            <a:r>
              <a:rPr lang="en-US" sz="1400" b="0" dirty="0" err="1"/>
              <a:t>გამოსავალი</a:t>
            </a:r>
            <a:r>
              <a:rPr lang="en-US" sz="1400" b="0" dirty="0"/>
              <a:t>. </a:t>
            </a:r>
            <a:r>
              <a:rPr lang="en-US" sz="1400" b="0" dirty="0" err="1"/>
              <a:t>ამ</a:t>
            </a:r>
            <a:r>
              <a:rPr lang="en-US" sz="1400" b="0" dirty="0"/>
              <a:t> </a:t>
            </a:r>
            <a:r>
              <a:rPr lang="en-US" sz="1400" b="0" dirty="0" err="1"/>
              <a:t>მხრივ</a:t>
            </a:r>
            <a:r>
              <a:rPr lang="en-US" sz="1400" b="0" dirty="0"/>
              <a:t> </a:t>
            </a:r>
            <a:r>
              <a:rPr lang="en-US" sz="1400" b="0" dirty="0" err="1"/>
              <a:t>განსაკუთრებით</a:t>
            </a:r>
            <a:r>
              <a:rPr lang="en-US" sz="1400" b="0" dirty="0"/>
              <a:t> </a:t>
            </a:r>
            <a:r>
              <a:rPr lang="en-US" sz="1400" b="0" dirty="0" err="1"/>
              <a:t>აღსანიშნავია</a:t>
            </a:r>
            <a:r>
              <a:rPr lang="en-US" sz="1400" b="0" dirty="0"/>
              <a:t> </a:t>
            </a:r>
            <a:r>
              <a:rPr lang="en-US" sz="1400" b="0" dirty="0" err="1"/>
              <a:t>ხანდაზმულ</a:t>
            </a:r>
            <a:r>
              <a:rPr lang="en-US" sz="1400" b="0" dirty="0"/>
              <a:t> </a:t>
            </a:r>
            <a:r>
              <a:rPr lang="en-US" sz="1400" b="0" dirty="0" err="1"/>
              <a:t>პაციენტებთან</a:t>
            </a:r>
            <a:r>
              <a:rPr lang="en-US" sz="1400" b="0" dirty="0"/>
              <a:t> </a:t>
            </a:r>
            <a:r>
              <a:rPr lang="en-US" sz="1400" b="0" dirty="0" err="1"/>
              <a:t>ჩატარებული</a:t>
            </a:r>
            <a:r>
              <a:rPr lang="en-US" sz="1400" b="0" dirty="0"/>
              <a:t> </a:t>
            </a:r>
            <a:r>
              <a:rPr lang="en-US" sz="1400" b="0" dirty="0" err="1"/>
              <a:t>რთული</a:t>
            </a:r>
            <a:r>
              <a:rPr lang="en-US" sz="1400" b="0" dirty="0"/>
              <a:t> </a:t>
            </a:r>
            <a:r>
              <a:rPr lang="en-US" sz="1400" b="0" dirty="0" err="1"/>
              <a:t>კარდიოქირურგიული</a:t>
            </a:r>
            <a:r>
              <a:rPr lang="en-US" sz="1400" b="0" dirty="0"/>
              <a:t> </a:t>
            </a:r>
            <a:r>
              <a:rPr lang="en-US" sz="1400" b="0" dirty="0" err="1"/>
              <a:t>ოპერაციები</a:t>
            </a:r>
            <a:r>
              <a:rPr lang="en-US" sz="1400" b="0" dirty="0"/>
              <a:t> </a:t>
            </a:r>
            <a:r>
              <a:rPr lang="en-US" sz="1400" b="0" dirty="0" err="1"/>
              <a:t>და</a:t>
            </a:r>
            <a:r>
              <a:rPr lang="en-US" sz="1400" b="0" dirty="0"/>
              <a:t> </a:t>
            </a:r>
            <a:r>
              <a:rPr lang="en-US" sz="1400" b="0" dirty="0" err="1"/>
              <a:t>ავთვისებიანი</a:t>
            </a:r>
            <a:r>
              <a:rPr lang="en-US" sz="1400" b="0" dirty="0"/>
              <a:t> </a:t>
            </a:r>
            <a:r>
              <a:rPr lang="en-US" sz="1400" b="0" dirty="0" err="1"/>
              <a:t>სიმსივნის</a:t>
            </a:r>
            <a:r>
              <a:rPr lang="en-US" sz="1400" b="0" dirty="0"/>
              <a:t> </a:t>
            </a:r>
            <a:r>
              <a:rPr lang="en-US" sz="1400" b="0" dirty="0" err="1"/>
              <a:t>ტერმინალურ</a:t>
            </a:r>
            <a:r>
              <a:rPr lang="en-US" sz="1400" b="0" dirty="0"/>
              <a:t> </a:t>
            </a:r>
            <a:r>
              <a:rPr lang="en-US" sz="1400" b="0" dirty="0" err="1"/>
              <a:t>სტადიაზე</a:t>
            </a:r>
            <a:r>
              <a:rPr lang="en-US" sz="1400" b="0" dirty="0"/>
              <a:t> </a:t>
            </a:r>
            <a:r>
              <a:rPr lang="en-US" sz="1400" b="0" dirty="0" err="1"/>
              <a:t>ჩატარებული</a:t>
            </a:r>
            <a:r>
              <a:rPr lang="en-US" sz="1400" b="0" dirty="0"/>
              <a:t> „</a:t>
            </a:r>
            <a:r>
              <a:rPr lang="en-US" sz="1400" b="0" dirty="0" err="1"/>
              <a:t>რადიკალური</a:t>
            </a:r>
            <a:r>
              <a:rPr lang="en-US" sz="1400" b="0" dirty="0"/>
              <a:t>“ </a:t>
            </a:r>
            <a:r>
              <a:rPr lang="en-US" sz="1400" b="0" dirty="0" err="1"/>
              <a:t>ოპერაციები</a:t>
            </a:r>
            <a:r>
              <a:rPr lang="ka-GE" sz="1400" b="0" dirty="0"/>
              <a:t>;</a:t>
            </a:r>
            <a:endParaRPr lang="en-US" sz="1400" b="0" dirty="0"/>
          </a:p>
          <a:p>
            <a:pPr marL="457200" lvl="0" algn="just">
              <a:spcBef>
                <a:spcPts val="1200"/>
              </a:spcBef>
              <a:spcAft>
                <a:spcPts val="1200"/>
              </a:spcAft>
            </a:pPr>
            <a:r>
              <a:rPr lang="ka-GE" sz="1400" b="0" dirty="0"/>
              <a:t>დიდ როლს თამაშობს ჯანმრთელობის დაცვის ბაზრისათვის დამახასიათებელი ინფორმაციის ასიმეტრია და ეროვნული, ხარჯთეფექტური  გაიდლაინების/პროტოკოლების მწირი რაოდენობა;</a:t>
            </a:r>
            <a:endParaRPr lang="en-US" sz="1400" b="0" dirty="0"/>
          </a:p>
          <a:p>
            <a:pPr marL="457200" lvl="0" algn="just">
              <a:spcBef>
                <a:spcPts val="1200"/>
              </a:spcBef>
              <a:spcAft>
                <a:spcPts val="1200"/>
              </a:spcAft>
            </a:pPr>
            <a:r>
              <a:rPr lang="ka-GE" sz="1400" b="0" dirty="0"/>
              <a:t>შესრულებული სამუშაოს მიხედვით (</a:t>
            </a:r>
            <a:r>
              <a:rPr lang="en-US" sz="1400" b="0" dirty="0"/>
              <a:t>per case) </a:t>
            </a:r>
            <a:r>
              <a:rPr lang="ka-GE" sz="1400" b="0" dirty="0" smtClean="0"/>
              <a:t>ანაზღაურება;</a:t>
            </a:r>
            <a:endParaRPr lang="en-US" sz="1400" b="0" dirty="0"/>
          </a:p>
          <a:p>
            <a:pPr marL="457200" algn="just">
              <a:spcBef>
                <a:spcPts val="1200"/>
              </a:spcBef>
              <a:spcAft>
                <a:spcPts val="1200"/>
              </a:spcAft>
            </a:pPr>
            <a:r>
              <a:rPr lang="ka-GE" sz="1400" b="0" dirty="0" smtClean="0"/>
              <a:t>გეგმიურ კომპონენტებში </a:t>
            </a:r>
            <a:r>
              <a:rPr lang="ka-GE" sz="1400" b="0" dirty="0" smtClean="0"/>
              <a:t>მიმწოდებლის მხრიდან ერთიანი </a:t>
            </a:r>
            <a:r>
              <a:rPr lang="ka-GE" sz="1400" b="0" dirty="0" smtClean="0"/>
              <a:t>ტარიფის არარსებობა.</a:t>
            </a:r>
            <a:endParaRPr lang="en-US" sz="1400" b="0" dirty="0"/>
          </a:p>
          <a:p>
            <a:pPr algn="just">
              <a:spcBef>
                <a:spcPts val="600"/>
              </a:spcBef>
              <a:spcAft>
                <a:spcPts val="1000"/>
              </a:spcAft>
            </a:pPr>
            <a:endParaRPr lang="en-US" sz="1400" dirty="0"/>
          </a:p>
          <a:p>
            <a:pPr lvl="0" algn="just">
              <a:spcBef>
                <a:spcPts val="600"/>
              </a:spcBef>
              <a:spcAft>
                <a:spcPts val="1000"/>
              </a:spcAft>
            </a:pPr>
            <a:endParaRPr lang="en-US" sz="1400" dirty="0"/>
          </a:p>
          <a:p>
            <a:pPr algn="just">
              <a:spcBef>
                <a:spcPts val="600"/>
              </a:spcBef>
              <a:spcAft>
                <a:spcPts val="1000"/>
              </a:spcAft>
            </a:pPr>
            <a:endParaRPr lang="en-US" sz="1400" dirty="0"/>
          </a:p>
        </p:txBody>
      </p:sp>
    </p:spTree>
    <p:extLst>
      <p:ext uri="{BB962C8B-B14F-4D97-AF65-F5344CB8AC3E}">
        <p14:creationId xmlns:p14="http://schemas.microsoft.com/office/powerpoint/2010/main" val="2653584281"/>
      </p:ext>
    </p:extLst>
  </p:cSld>
  <p:clrMapOvr>
    <a:masterClrMapping/>
  </p:clrMapOvr>
  <p:transition spd="slow">
    <p:wipe dir="r"/>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
            <a:ext cx="8229600" cy="381000"/>
          </a:xfrm>
        </p:spPr>
        <p:txBody>
          <a:bodyPr>
            <a:normAutofit fontScale="90000"/>
          </a:bodyPr>
          <a:lstStyle/>
          <a:p>
            <a:r>
              <a:rPr lang="ka-GE" dirty="0" smtClean="0"/>
              <a:t>მოსარგებლეთა რაოდენობა</a:t>
            </a:r>
            <a:endParaRPr lang="en-US" dirty="0"/>
          </a:p>
        </p:txBody>
      </p:sp>
      <p:graphicFrame>
        <p:nvGraphicFramePr>
          <p:cNvPr id="6" name="Chart 5"/>
          <p:cNvGraphicFramePr>
            <a:graphicFrameLocks/>
          </p:cNvGraphicFramePr>
          <p:nvPr>
            <p:extLst>
              <p:ext uri="{D42A27DB-BD31-4B8C-83A1-F6EECF244321}">
                <p14:modId xmlns:p14="http://schemas.microsoft.com/office/powerpoint/2010/main" val="1043516423"/>
              </p:ext>
            </p:extLst>
          </p:nvPr>
        </p:nvGraphicFramePr>
        <p:xfrm>
          <a:off x="609600" y="1066800"/>
          <a:ext cx="8153400" cy="495300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845037915"/>
      </p:ext>
    </p:extLst>
  </p:cSld>
  <p:clrMapOvr>
    <a:masterClrMapping/>
  </p:clrMapOvr>
  <p:transition spd="slow">
    <p:wipe dir="r"/>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914400"/>
            <a:ext cx="8229600" cy="609600"/>
          </a:xfrm>
        </p:spPr>
        <p:txBody>
          <a:bodyPr>
            <a:normAutofit/>
          </a:bodyPr>
          <a:lstStyle/>
          <a:p>
            <a:r>
              <a:rPr lang="ka-GE" sz="2400" dirty="0" smtClean="0"/>
              <a:t>2016 წელს დაფიქსირებული შემთხვევების რაოდენობა</a:t>
            </a:r>
            <a:endParaRPr lang="en-US" sz="2400" dirty="0"/>
          </a:p>
        </p:txBody>
      </p:sp>
      <p:graphicFrame>
        <p:nvGraphicFramePr>
          <p:cNvPr id="4" name="Chart 3"/>
          <p:cNvGraphicFramePr>
            <a:graphicFrameLocks/>
          </p:cNvGraphicFramePr>
          <p:nvPr>
            <p:extLst>
              <p:ext uri="{D42A27DB-BD31-4B8C-83A1-F6EECF244321}">
                <p14:modId xmlns:p14="http://schemas.microsoft.com/office/powerpoint/2010/main" val="1573818815"/>
              </p:ext>
            </p:extLst>
          </p:nvPr>
        </p:nvGraphicFramePr>
        <p:xfrm>
          <a:off x="219075" y="1828800"/>
          <a:ext cx="8620125" cy="4007645"/>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613015920"/>
      </p:ext>
    </p:extLst>
  </p:cSld>
  <p:clrMapOvr>
    <a:masterClrMapping/>
  </p:clrMapOvr>
  <p:transition spd="slow">
    <p:wipe dir="r"/>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304800"/>
            <a:ext cx="8229600" cy="609600"/>
          </a:xfrm>
        </p:spPr>
        <p:txBody>
          <a:bodyPr>
            <a:normAutofit/>
          </a:bodyPr>
          <a:lstStyle/>
          <a:p>
            <a:r>
              <a:rPr lang="ka-GE" sz="2400" dirty="0" smtClean="0"/>
              <a:t>პროგრამის ხარჯების სტრუქტურა (2016 წ.)</a:t>
            </a:r>
            <a:endParaRPr lang="en-US" sz="2400" dirty="0"/>
          </a:p>
        </p:txBody>
      </p:sp>
      <p:graphicFrame>
        <p:nvGraphicFramePr>
          <p:cNvPr id="4" name="Chart 3"/>
          <p:cNvGraphicFramePr>
            <a:graphicFrameLocks/>
          </p:cNvGraphicFramePr>
          <p:nvPr>
            <p:extLst>
              <p:ext uri="{D42A27DB-BD31-4B8C-83A1-F6EECF244321}">
                <p14:modId xmlns:p14="http://schemas.microsoft.com/office/powerpoint/2010/main" val="1931080986"/>
              </p:ext>
            </p:extLst>
          </p:nvPr>
        </p:nvGraphicFramePr>
        <p:xfrm>
          <a:off x="381000" y="1352550"/>
          <a:ext cx="8315325" cy="451485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4196232712"/>
      </p:ext>
    </p:extLst>
  </p:cSld>
  <p:clrMapOvr>
    <a:masterClrMapping/>
  </p:clrMapOvr>
  <p:transition spd="slow">
    <p:wipe dir="r"/>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0975" y="304800"/>
            <a:ext cx="8839200" cy="609600"/>
          </a:xfrm>
        </p:spPr>
        <p:txBody>
          <a:bodyPr>
            <a:normAutofit/>
          </a:bodyPr>
          <a:lstStyle/>
          <a:p>
            <a:r>
              <a:rPr lang="ka-GE" sz="1400" dirty="0" smtClean="0"/>
              <a:t>პროგრამის ზედამხედველობა მოიცავს შემდეგ ძირითად ეტაპებს:</a:t>
            </a:r>
            <a:endParaRPr lang="en-US" sz="1400"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335852494"/>
              </p:ext>
            </p:extLst>
          </p:nvPr>
        </p:nvGraphicFramePr>
        <p:xfrm>
          <a:off x="76200" y="838200"/>
          <a:ext cx="9067800" cy="39624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Rectangle 4"/>
          <p:cNvSpPr/>
          <p:nvPr/>
        </p:nvSpPr>
        <p:spPr>
          <a:xfrm>
            <a:off x="333375" y="4572000"/>
            <a:ext cx="8534400" cy="1323439"/>
          </a:xfrm>
          <a:prstGeom prst="rect">
            <a:avLst/>
          </a:prstGeom>
        </p:spPr>
        <p:txBody>
          <a:bodyPr wrap="square">
            <a:spAutoFit/>
          </a:bodyPr>
          <a:lstStyle/>
          <a:p>
            <a:r>
              <a:rPr lang="ka-GE" sz="1600" dirty="0"/>
              <a:t>პროგრამის ზედამხედველობის პირველი სამი ეტაპის განმახორციელებელია </a:t>
            </a:r>
            <a:r>
              <a:rPr lang="ka-GE" sz="1600" b="1" dirty="0"/>
              <a:t>სსიპ სოციალური მომსახურების სააგენტო</a:t>
            </a:r>
            <a:r>
              <a:rPr lang="ka-GE" sz="1600" dirty="0"/>
              <a:t>: მონიტორინგი და ინსპექტირება საყოველთაო ჯანმრთელობის დაცვის მართვის დეპარტამენტის, ხოლო კონტროლი - კონტროლის დეპარტამენტის ფუნქციაა, ხოლო რევიზიას </a:t>
            </a:r>
            <a:r>
              <a:rPr lang="ka-GE" sz="1600" b="1" dirty="0"/>
              <a:t>ახორციელებს </a:t>
            </a:r>
            <a:r>
              <a:rPr lang="ka-GE" sz="1600" b="1" dirty="0" smtClean="0"/>
              <a:t>სსიპ - სამედიცინო </a:t>
            </a:r>
            <a:r>
              <a:rPr lang="ka-GE" sz="1600" b="1" dirty="0"/>
              <a:t>საქმიანობის რეგულირების სააგენტო. </a:t>
            </a:r>
            <a:endParaRPr lang="en-US" sz="1600" b="1" dirty="0"/>
          </a:p>
        </p:txBody>
      </p:sp>
    </p:spTree>
    <p:extLst>
      <p:ext uri="{BB962C8B-B14F-4D97-AF65-F5344CB8AC3E}">
        <p14:creationId xmlns:p14="http://schemas.microsoft.com/office/powerpoint/2010/main" val="3201398969"/>
      </p:ext>
    </p:extLst>
  </p:cSld>
  <p:clrMapOvr>
    <a:masterClrMapping/>
  </p:clrMapOvr>
  <p:transition spd="slow">
    <p:wipe dir="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C:\Users\mmaghlakelidze\Desktop\logo_SSA.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298235" y="6106209"/>
            <a:ext cx="845765" cy="751791"/>
          </a:xfrm>
          <a:prstGeom prst="rect">
            <a:avLst/>
          </a:prstGeom>
          <a:noFill/>
          <a:extLst>
            <a:ext uri="{909E8E84-426E-40DD-AFC4-6F175D3DCCD1}">
              <a14:hiddenFill xmlns:a14="http://schemas.microsoft.com/office/drawing/2010/main">
                <a:solidFill>
                  <a:srgbClr val="FFFFFF"/>
                </a:solidFill>
              </a14:hiddenFill>
            </a:ext>
          </a:extLst>
        </p:spPr>
      </p:pic>
      <p:sp>
        <p:nvSpPr>
          <p:cNvPr id="2" name="Content Placeholder 1"/>
          <p:cNvSpPr>
            <a:spLocks noGrp="1"/>
          </p:cNvSpPr>
          <p:nvPr>
            <p:ph idx="1"/>
          </p:nvPr>
        </p:nvSpPr>
        <p:spPr>
          <a:xfrm>
            <a:off x="457200" y="1206209"/>
            <a:ext cx="8435280" cy="4900000"/>
          </a:xfrm>
        </p:spPr>
        <p:txBody>
          <a:bodyPr>
            <a:normAutofit fontScale="55000" lnSpcReduction="20000"/>
          </a:bodyPr>
          <a:lstStyle/>
          <a:p>
            <a:pPr algn="just">
              <a:lnSpc>
                <a:spcPct val="160000"/>
              </a:lnSpc>
              <a:spcBef>
                <a:spcPts val="1200"/>
              </a:spcBef>
              <a:spcAft>
                <a:spcPts val="600"/>
              </a:spcAft>
            </a:pPr>
            <a:r>
              <a:rPr lang="ka-GE" sz="2900" b="1" dirty="0" smtClean="0"/>
              <a:t>სამედიცინო მომსახურების მიმწოდებლები:</a:t>
            </a:r>
          </a:p>
          <a:p>
            <a:pPr marL="109728" indent="0" algn="just">
              <a:lnSpc>
                <a:spcPct val="160000"/>
              </a:lnSpc>
              <a:spcBef>
                <a:spcPts val="1200"/>
              </a:spcBef>
              <a:spcAft>
                <a:spcPts val="600"/>
              </a:spcAft>
              <a:buNone/>
            </a:pPr>
            <a:r>
              <a:rPr lang="en-US" sz="2400" b="0" dirty="0" err="1" smtClean="0"/>
              <a:t>საყოველთაო</a:t>
            </a:r>
            <a:r>
              <a:rPr lang="en-US" sz="2400" b="0" dirty="0" smtClean="0"/>
              <a:t> </a:t>
            </a:r>
            <a:r>
              <a:rPr lang="en-US" sz="2400" b="0" dirty="0" err="1"/>
              <a:t>ჯანმრთელობის</a:t>
            </a:r>
            <a:r>
              <a:rPr lang="en-US" sz="2400" b="0" dirty="0"/>
              <a:t> </a:t>
            </a:r>
            <a:r>
              <a:rPr lang="en-US" sz="2400" b="0" dirty="0" err="1"/>
              <a:t>დაცვის</a:t>
            </a:r>
            <a:r>
              <a:rPr lang="en-US" sz="2400" b="0" dirty="0"/>
              <a:t> </a:t>
            </a:r>
            <a:r>
              <a:rPr lang="en-US" sz="2400" b="0" dirty="0" err="1"/>
              <a:t>სახელმწიფო</a:t>
            </a:r>
            <a:r>
              <a:rPr lang="en-US" sz="2400" b="0" dirty="0"/>
              <a:t> </a:t>
            </a:r>
            <a:r>
              <a:rPr lang="en-US" sz="2400" b="0" dirty="0" err="1"/>
              <a:t>პროგრამაში</a:t>
            </a:r>
            <a:r>
              <a:rPr lang="en-US" sz="2400" b="0" dirty="0"/>
              <a:t> </a:t>
            </a:r>
            <a:r>
              <a:rPr lang="en-US" sz="2400" b="0" dirty="0" err="1"/>
              <a:t>მონაწილეობას</a:t>
            </a:r>
            <a:r>
              <a:rPr lang="en-US" sz="2400" b="0" dirty="0"/>
              <a:t> </a:t>
            </a:r>
            <a:r>
              <a:rPr lang="ka-GE" sz="2400" b="0" dirty="0"/>
              <a:t>მიღება შეუძლია </a:t>
            </a:r>
            <a:r>
              <a:rPr lang="en-US" sz="2400" b="0" dirty="0" err="1"/>
              <a:t>ნებისმიერ</a:t>
            </a:r>
            <a:r>
              <a:rPr lang="en-US" sz="2400" b="0" dirty="0"/>
              <a:t> </a:t>
            </a:r>
            <a:r>
              <a:rPr lang="en-US" sz="2400" b="0" dirty="0" err="1"/>
              <a:t>სამედიცინო</a:t>
            </a:r>
            <a:r>
              <a:rPr lang="en-US" sz="2400" b="0" dirty="0"/>
              <a:t> </a:t>
            </a:r>
            <a:r>
              <a:rPr lang="en-US" sz="2400" b="0" dirty="0" err="1"/>
              <a:t>დაწესებულება</a:t>
            </a:r>
            <a:r>
              <a:rPr lang="ka-GE" sz="2400" b="0" dirty="0"/>
              <a:t>ს</a:t>
            </a:r>
            <a:r>
              <a:rPr lang="en-US" sz="2400" b="0" dirty="0"/>
              <a:t>, </a:t>
            </a:r>
            <a:r>
              <a:rPr lang="en-US" sz="2400" b="0" dirty="0" err="1"/>
              <a:t>რომელიც</a:t>
            </a:r>
            <a:r>
              <a:rPr lang="en-US" sz="2400" b="0" dirty="0"/>
              <a:t> </a:t>
            </a:r>
            <a:r>
              <a:rPr lang="en-US" sz="2400" b="0" dirty="0" err="1"/>
              <a:t>აკმაყოფილებს</a:t>
            </a:r>
            <a:r>
              <a:rPr lang="en-US" sz="2400" b="0" dirty="0"/>
              <a:t> </a:t>
            </a:r>
            <a:r>
              <a:rPr lang="en-US" sz="2400" b="0" dirty="0" err="1"/>
              <a:t>ამ</a:t>
            </a:r>
            <a:r>
              <a:rPr lang="en-US" sz="2400" b="0" dirty="0"/>
              <a:t> </a:t>
            </a:r>
            <a:r>
              <a:rPr lang="en-US" sz="2400" b="0" dirty="0" err="1"/>
              <a:t>საქმიანობისათვის</a:t>
            </a:r>
            <a:r>
              <a:rPr lang="en-US" sz="2400" b="0" dirty="0"/>
              <a:t> </a:t>
            </a:r>
            <a:r>
              <a:rPr lang="en-US" sz="2400" b="0" dirty="0" err="1"/>
              <a:t>კანონმდებლობით</a:t>
            </a:r>
            <a:r>
              <a:rPr lang="en-US" sz="2400" b="0" dirty="0"/>
              <a:t> </a:t>
            </a:r>
            <a:r>
              <a:rPr lang="en-US" sz="2400" b="0" dirty="0" err="1"/>
              <a:t>დადგენილ</a:t>
            </a:r>
            <a:r>
              <a:rPr lang="en-US" sz="2400" b="0" dirty="0"/>
              <a:t> </a:t>
            </a:r>
            <a:r>
              <a:rPr lang="en-US" sz="2400" b="0" dirty="0" err="1"/>
              <a:t>მოთხოვნებს</a:t>
            </a:r>
            <a:r>
              <a:rPr lang="en-US" sz="2400" b="0" dirty="0"/>
              <a:t>, </a:t>
            </a:r>
            <a:r>
              <a:rPr lang="en-US" sz="2400" b="0" dirty="0" err="1"/>
              <a:t>გამოთქვამს</a:t>
            </a:r>
            <a:r>
              <a:rPr lang="en-US" sz="2400" b="0" dirty="0"/>
              <a:t> </a:t>
            </a:r>
            <a:r>
              <a:rPr lang="en-US" sz="2400" b="0" dirty="0" err="1"/>
              <a:t>პროგრამაში</a:t>
            </a:r>
            <a:r>
              <a:rPr lang="en-US" sz="2400" b="0" dirty="0"/>
              <a:t> </a:t>
            </a:r>
            <a:r>
              <a:rPr lang="en-US" sz="2400" b="0" dirty="0" err="1"/>
              <a:t>მონაწილეობის</a:t>
            </a:r>
            <a:r>
              <a:rPr lang="en-US" sz="2400" b="0" dirty="0"/>
              <a:t> </a:t>
            </a:r>
            <a:r>
              <a:rPr lang="en-US" sz="2400" b="0" dirty="0" err="1"/>
              <a:t>სურვილს</a:t>
            </a:r>
            <a:r>
              <a:rPr lang="en-US" sz="2400" b="0" dirty="0"/>
              <a:t>, </a:t>
            </a:r>
            <a:r>
              <a:rPr lang="en-US" sz="2400" b="0" dirty="0" err="1"/>
              <a:t>ეთანხმება</a:t>
            </a:r>
            <a:r>
              <a:rPr lang="en-US" sz="2400" b="0" dirty="0"/>
              <a:t> </a:t>
            </a:r>
            <a:r>
              <a:rPr lang="en-US" sz="2400" b="0" dirty="0" err="1"/>
              <a:t>პროგრამის</a:t>
            </a:r>
            <a:r>
              <a:rPr lang="en-US" sz="2400" b="0" dirty="0"/>
              <a:t> </a:t>
            </a:r>
            <a:r>
              <a:rPr lang="en-US" sz="2400" b="0" dirty="0" err="1"/>
              <a:t>პირობებს</a:t>
            </a:r>
            <a:r>
              <a:rPr lang="en-US" sz="2400" b="0" dirty="0"/>
              <a:t> </a:t>
            </a:r>
            <a:r>
              <a:rPr lang="en-US" sz="2400" b="0" dirty="0" err="1"/>
              <a:t>და</a:t>
            </a:r>
            <a:r>
              <a:rPr lang="en-US" sz="2400" b="0" dirty="0"/>
              <a:t> </a:t>
            </a:r>
            <a:r>
              <a:rPr lang="en-US" sz="2400" b="0" dirty="0" err="1"/>
              <a:t>დადგენილი</a:t>
            </a:r>
            <a:r>
              <a:rPr lang="en-US" sz="2400" b="0" dirty="0"/>
              <a:t> </a:t>
            </a:r>
            <a:r>
              <a:rPr lang="en-US" sz="2400" b="0" dirty="0" err="1"/>
              <a:t>წესით</a:t>
            </a:r>
            <a:r>
              <a:rPr lang="en-US" sz="2400" b="0" dirty="0"/>
              <a:t>, </a:t>
            </a:r>
            <a:r>
              <a:rPr lang="en-US" sz="2400" b="0" dirty="0" err="1"/>
              <a:t>წერილობით</a:t>
            </a:r>
            <a:r>
              <a:rPr lang="en-US" sz="2400" b="0" dirty="0"/>
              <a:t> </a:t>
            </a:r>
            <a:r>
              <a:rPr lang="en-US" sz="2400" b="0" dirty="0" err="1"/>
              <a:t>დაუდასტურებს</a:t>
            </a:r>
            <a:r>
              <a:rPr lang="en-US" sz="2400" b="0" dirty="0"/>
              <a:t> </a:t>
            </a:r>
            <a:r>
              <a:rPr lang="en-US" sz="2400" b="0" dirty="0" err="1"/>
              <a:t>სოციალური</a:t>
            </a:r>
            <a:r>
              <a:rPr lang="en-US" sz="2400" b="0" dirty="0"/>
              <a:t> </a:t>
            </a:r>
            <a:r>
              <a:rPr lang="en-US" sz="2400" b="0" dirty="0" err="1"/>
              <a:t>მომსახურების</a:t>
            </a:r>
            <a:r>
              <a:rPr lang="en-US" sz="2400" b="0" dirty="0"/>
              <a:t> </a:t>
            </a:r>
            <a:r>
              <a:rPr lang="en-US" sz="2400" b="0" dirty="0" err="1"/>
              <a:t>სააგენტოს</a:t>
            </a:r>
            <a:r>
              <a:rPr lang="en-US" sz="2400" b="0" dirty="0"/>
              <a:t> </a:t>
            </a:r>
            <a:r>
              <a:rPr lang="en-US" sz="2400" b="0" dirty="0" err="1"/>
              <a:t>პროგრამაში</a:t>
            </a:r>
            <a:r>
              <a:rPr lang="en-US" sz="2400" b="0" dirty="0"/>
              <a:t> </a:t>
            </a:r>
            <a:r>
              <a:rPr lang="en-US" sz="2400" b="0" dirty="0" err="1"/>
              <a:t>მონაწილეობის</a:t>
            </a:r>
            <a:r>
              <a:rPr lang="en-US" sz="2400" b="0" dirty="0"/>
              <a:t> </a:t>
            </a:r>
            <a:r>
              <a:rPr lang="en-US" sz="2400" b="0" dirty="0" err="1"/>
              <a:t>სურვილს</a:t>
            </a:r>
            <a:r>
              <a:rPr lang="en-US" sz="2400" b="0" dirty="0" smtClean="0"/>
              <a:t>.</a:t>
            </a:r>
            <a:r>
              <a:rPr lang="ka-GE" sz="2400" b="0" dirty="0" smtClean="0"/>
              <a:t> </a:t>
            </a:r>
            <a:r>
              <a:rPr lang="ka-GE" b="0" dirty="0"/>
              <a:t>ამჟამად პროგრამაში ჩართულია 250-ზე მეტი სტაციონარული და 300-მდე </a:t>
            </a:r>
            <a:r>
              <a:rPr lang="ka-GE" b="0" dirty="0" smtClean="0"/>
              <a:t>ამბულატორიული </a:t>
            </a:r>
            <a:r>
              <a:rPr lang="ka-GE" b="0" dirty="0"/>
              <a:t>ტიპის დაწესებულება, აქედან მიწოდებელთა ნახევარზე მეტი განთავსებულია თბილისში. </a:t>
            </a:r>
            <a:endParaRPr lang="en-US" sz="2400" b="0" dirty="0"/>
          </a:p>
          <a:p>
            <a:pPr algn="just">
              <a:lnSpc>
                <a:spcPct val="160000"/>
              </a:lnSpc>
              <a:spcBef>
                <a:spcPts val="1200"/>
              </a:spcBef>
              <a:spcAft>
                <a:spcPts val="600"/>
              </a:spcAft>
            </a:pPr>
            <a:r>
              <a:rPr lang="ka-GE" sz="2900" b="1" dirty="0" smtClean="0"/>
              <a:t>მოსარგებლეები:</a:t>
            </a:r>
          </a:p>
          <a:p>
            <a:pPr marL="109728" indent="0" algn="just">
              <a:lnSpc>
                <a:spcPct val="160000"/>
              </a:lnSpc>
              <a:spcBef>
                <a:spcPts val="1200"/>
              </a:spcBef>
              <a:spcAft>
                <a:spcPts val="600"/>
              </a:spcAft>
              <a:buNone/>
            </a:pPr>
            <a:r>
              <a:rPr lang="ka-GE" sz="2400" b="0" dirty="0" smtClean="0"/>
              <a:t>თავდაპირველად პროგრამა ძირითადად ამოქმედდა </a:t>
            </a:r>
            <a:r>
              <a:rPr lang="en-US" sz="2400" b="0" dirty="0" err="1"/>
              <a:t>სამედიცინო</a:t>
            </a:r>
            <a:r>
              <a:rPr lang="en-US" sz="2400" b="0" dirty="0"/>
              <a:t> </a:t>
            </a:r>
            <a:r>
              <a:rPr lang="en-US" sz="2400" b="0" dirty="0" err="1"/>
              <a:t>დაზღვევის</a:t>
            </a:r>
            <a:r>
              <a:rPr lang="en-US" sz="2400" b="0" dirty="0"/>
              <a:t> </a:t>
            </a:r>
            <a:r>
              <a:rPr lang="en-US" sz="2400" b="0" dirty="0" err="1"/>
              <a:t>არმქონე</a:t>
            </a:r>
            <a:r>
              <a:rPr lang="en-US" sz="2400" b="0" dirty="0"/>
              <a:t> 2 </a:t>
            </a:r>
            <a:r>
              <a:rPr lang="en-US" sz="2400" b="0" dirty="0" err="1"/>
              <a:t>მილიონზე</a:t>
            </a:r>
            <a:r>
              <a:rPr lang="en-US" sz="2400" b="0" dirty="0"/>
              <a:t> </a:t>
            </a:r>
            <a:r>
              <a:rPr lang="en-US" sz="2400" b="0" dirty="0" err="1"/>
              <a:t>მეტი</a:t>
            </a:r>
            <a:r>
              <a:rPr lang="en-US" sz="2400" b="0" dirty="0"/>
              <a:t> </a:t>
            </a:r>
            <a:r>
              <a:rPr lang="en-US" sz="2400" b="0" dirty="0" err="1" smtClean="0"/>
              <a:t>მოქალაქისათვის</a:t>
            </a:r>
            <a:r>
              <a:rPr lang="ka-GE" sz="2400" b="0" dirty="0" smtClean="0"/>
              <a:t>. </a:t>
            </a:r>
            <a:r>
              <a:rPr lang="en-US" sz="2400" b="0" dirty="0" err="1" smtClean="0"/>
              <a:t>პროგრამის</a:t>
            </a:r>
            <a:r>
              <a:rPr lang="en-US" sz="2400" b="0" dirty="0" smtClean="0"/>
              <a:t> </a:t>
            </a:r>
            <a:r>
              <a:rPr lang="en-US" sz="2400" b="0" dirty="0" err="1"/>
              <a:t>მოსარგებლეს</a:t>
            </a:r>
            <a:r>
              <a:rPr lang="en-US" sz="2400" b="0" dirty="0"/>
              <a:t> </a:t>
            </a:r>
            <a:r>
              <a:rPr lang="ka-GE" sz="2400" b="0" dirty="0" smtClean="0"/>
              <a:t>მიეცა შესაძლებლობა</a:t>
            </a:r>
            <a:r>
              <a:rPr lang="en-US" sz="2400" b="0" dirty="0" smtClean="0"/>
              <a:t>, </a:t>
            </a:r>
            <a:r>
              <a:rPr lang="en-US" sz="2400" b="0" dirty="0" err="1"/>
              <a:t>თავად</a:t>
            </a:r>
            <a:r>
              <a:rPr lang="en-US" sz="2400" b="0" dirty="0"/>
              <a:t> </a:t>
            </a:r>
            <a:r>
              <a:rPr lang="en-US" sz="2400" b="0" dirty="0" err="1"/>
              <a:t>აირჩიოს</a:t>
            </a:r>
            <a:r>
              <a:rPr lang="en-US" sz="2400" b="0" dirty="0"/>
              <a:t> </a:t>
            </a:r>
            <a:r>
              <a:rPr lang="en-US" sz="2400" b="0" dirty="0" err="1"/>
              <a:t>სამკურნალო</a:t>
            </a:r>
            <a:r>
              <a:rPr lang="en-US" sz="2400" b="0" dirty="0"/>
              <a:t> </a:t>
            </a:r>
            <a:r>
              <a:rPr lang="en-US" sz="2400" b="0" dirty="0" err="1"/>
              <a:t>დაწესებულება</a:t>
            </a:r>
            <a:r>
              <a:rPr lang="en-US" sz="2400" b="0" dirty="0"/>
              <a:t> </a:t>
            </a:r>
            <a:r>
              <a:rPr lang="en-US" sz="2400" b="0" dirty="0" err="1"/>
              <a:t>საქართველოს</a:t>
            </a:r>
            <a:r>
              <a:rPr lang="en-US" sz="2400" b="0" dirty="0"/>
              <a:t> </a:t>
            </a:r>
            <a:r>
              <a:rPr lang="en-US" sz="2400" b="0" dirty="0" err="1"/>
              <a:t>მასშტაბით</a:t>
            </a:r>
            <a:r>
              <a:rPr lang="en-US" sz="2400" b="0" dirty="0"/>
              <a:t>.</a:t>
            </a:r>
          </a:p>
          <a:p>
            <a:pPr algn="just"/>
            <a:endParaRPr lang="en-US" dirty="0"/>
          </a:p>
        </p:txBody>
      </p:sp>
      <p:sp>
        <p:nvSpPr>
          <p:cNvPr id="3" name="Title 2"/>
          <p:cNvSpPr>
            <a:spLocks noGrp="1"/>
          </p:cNvSpPr>
          <p:nvPr>
            <p:ph type="title"/>
          </p:nvPr>
        </p:nvSpPr>
        <p:spPr>
          <a:xfrm>
            <a:off x="1024917" y="533400"/>
            <a:ext cx="7696200" cy="457200"/>
          </a:xfrm>
        </p:spPr>
        <p:txBody>
          <a:bodyPr>
            <a:normAutofit/>
          </a:bodyPr>
          <a:lstStyle/>
          <a:p>
            <a:pPr algn="ctr"/>
            <a:r>
              <a:rPr lang="en-US" sz="2400" dirty="0" err="1" smtClean="0">
                <a:solidFill>
                  <a:schemeClr val="tx2">
                    <a:lumMod val="75000"/>
                  </a:schemeClr>
                </a:solidFill>
                <a:effectLst/>
              </a:rPr>
              <a:t>საყოველთაო</a:t>
            </a:r>
            <a:r>
              <a:rPr lang="en-US" sz="2400" dirty="0" smtClean="0">
                <a:solidFill>
                  <a:schemeClr val="tx2">
                    <a:lumMod val="75000"/>
                  </a:schemeClr>
                </a:solidFill>
                <a:effectLst/>
              </a:rPr>
              <a:t> </a:t>
            </a:r>
            <a:r>
              <a:rPr lang="en-US" sz="2400" dirty="0" err="1">
                <a:solidFill>
                  <a:schemeClr val="tx2">
                    <a:lumMod val="75000"/>
                  </a:schemeClr>
                </a:solidFill>
                <a:effectLst/>
              </a:rPr>
              <a:t>ჯანდაცვის</a:t>
            </a:r>
            <a:r>
              <a:rPr lang="en-US" sz="2400" dirty="0">
                <a:solidFill>
                  <a:schemeClr val="tx2">
                    <a:lumMod val="75000"/>
                  </a:schemeClr>
                </a:solidFill>
                <a:effectLst/>
              </a:rPr>
              <a:t> </a:t>
            </a:r>
            <a:r>
              <a:rPr lang="en-US" sz="2400" dirty="0" err="1" smtClean="0">
                <a:solidFill>
                  <a:schemeClr val="tx2">
                    <a:lumMod val="75000"/>
                  </a:schemeClr>
                </a:solidFill>
                <a:effectLst/>
              </a:rPr>
              <a:t>პროგრამა</a:t>
            </a:r>
            <a:endParaRPr lang="en-US" sz="2400" dirty="0">
              <a:solidFill>
                <a:schemeClr val="tx2">
                  <a:lumMod val="75000"/>
                </a:schemeClr>
              </a:solidFill>
            </a:endParaRPr>
          </a:p>
        </p:txBody>
      </p:sp>
    </p:spTree>
    <p:extLst>
      <p:ext uri="{BB962C8B-B14F-4D97-AF65-F5344CB8AC3E}">
        <p14:creationId xmlns:p14="http://schemas.microsoft.com/office/powerpoint/2010/main" val="1541726463"/>
      </p:ext>
    </p:extLst>
  </p:cSld>
  <p:clrMapOvr>
    <a:masterClrMapping/>
  </p:clrMapOvr>
  <p:transition spd="slow">
    <p:wipe dir="r"/>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457200"/>
            <a:ext cx="8229600" cy="381000"/>
          </a:xfrm>
        </p:spPr>
        <p:txBody>
          <a:bodyPr>
            <a:normAutofit fontScale="90000"/>
          </a:bodyPr>
          <a:lstStyle/>
          <a:p>
            <a:r>
              <a:rPr lang="ka-GE" sz="2000" dirty="0">
                <a:effectLst/>
              </a:rPr>
              <a:t>საყოველთაო ჯანმრთელობის დაცვის მართვის დეპარტამენტი</a:t>
            </a:r>
            <a:endParaRPr lang="en-US" sz="2000" dirty="0"/>
          </a:p>
        </p:txBody>
      </p:sp>
      <p:sp>
        <p:nvSpPr>
          <p:cNvPr id="3" name="Content Placeholder 2"/>
          <p:cNvSpPr>
            <a:spLocks noGrp="1"/>
          </p:cNvSpPr>
          <p:nvPr>
            <p:ph idx="1"/>
          </p:nvPr>
        </p:nvSpPr>
        <p:spPr>
          <a:xfrm>
            <a:off x="228600" y="914400"/>
            <a:ext cx="8763000" cy="5211763"/>
          </a:xfrm>
        </p:spPr>
        <p:txBody>
          <a:bodyPr>
            <a:noAutofit/>
          </a:bodyPr>
          <a:lstStyle/>
          <a:p>
            <a:pPr algn="just">
              <a:spcBef>
                <a:spcPts val="1200"/>
              </a:spcBef>
              <a:spcAft>
                <a:spcPts val="600"/>
              </a:spcAft>
            </a:pPr>
            <a:r>
              <a:rPr lang="ka-GE" sz="1200" dirty="0" smtClean="0"/>
              <a:t>დეპარტამენტის ცენტრალურ </a:t>
            </a:r>
            <a:r>
              <a:rPr lang="ka-GE" sz="1200" dirty="0"/>
              <a:t>აპარატში დასაქმებულია </a:t>
            </a:r>
            <a:r>
              <a:rPr lang="ka-GE" sz="1200" dirty="0"/>
              <a:t> </a:t>
            </a:r>
            <a:r>
              <a:rPr lang="ka-GE" sz="1200" dirty="0" smtClean="0"/>
              <a:t>145 </a:t>
            </a:r>
            <a:r>
              <a:rPr lang="ka-GE" sz="1200" dirty="0" smtClean="0"/>
              <a:t>ადამიანი</a:t>
            </a:r>
            <a:r>
              <a:rPr lang="ka-GE" sz="1200" dirty="0"/>
              <a:t>, </a:t>
            </a:r>
            <a:r>
              <a:rPr lang="ka-GE" sz="1200" dirty="0" smtClean="0"/>
              <a:t>სამხარეო ცენტრებში </a:t>
            </a:r>
            <a:r>
              <a:rPr lang="ka-GE" sz="1200" dirty="0"/>
              <a:t>- 124 </a:t>
            </a:r>
            <a:r>
              <a:rPr lang="ka-GE" sz="1200" dirty="0" smtClean="0"/>
              <a:t>თანამშრომელი.</a:t>
            </a:r>
          </a:p>
          <a:p>
            <a:pPr algn="just">
              <a:spcBef>
                <a:spcPts val="1200"/>
              </a:spcBef>
              <a:spcAft>
                <a:spcPts val="600"/>
              </a:spcAft>
            </a:pPr>
            <a:r>
              <a:rPr lang="ka-GE" sz="1200" dirty="0" smtClean="0"/>
              <a:t>უშუალოდ </a:t>
            </a:r>
            <a:r>
              <a:rPr lang="ka-GE" sz="1200" dirty="0"/>
              <a:t>მონიტორინგს ახორციელებს 20 </a:t>
            </a:r>
            <a:r>
              <a:rPr lang="ka-GE" sz="1200" dirty="0" smtClean="0"/>
              <a:t>თანამშრომელი თბილისში </a:t>
            </a:r>
            <a:r>
              <a:rPr lang="ka-GE" sz="1200" dirty="0"/>
              <a:t>და 58 </a:t>
            </a:r>
            <a:r>
              <a:rPr lang="ka-GE" sz="1200" dirty="0" smtClean="0"/>
              <a:t>თანამშრომელი რეგიონებში</a:t>
            </a:r>
          </a:p>
          <a:p>
            <a:pPr algn="just">
              <a:spcBef>
                <a:spcPts val="1200"/>
              </a:spcBef>
              <a:spcAft>
                <a:spcPts val="600"/>
              </a:spcAft>
              <a:buFont typeface="Wingdings" pitchFamily="2" charset="2"/>
              <a:buChar char="Ø"/>
            </a:pPr>
            <a:r>
              <a:rPr lang="en-US" sz="1400" i="1" dirty="0" err="1" smtClean="0"/>
              <a:t>მონიტორინგი</a:t>
            </a:r>
            <a:r>
              <a:rPr lang="en-US" sz="1200" dirty="0" smtClean="0"/>
              <a:t> </a:t>
            </a:r>
            <a:r>
              <a:rPr lang="ka-GE" sz="1200" dirty="0" smtClean="0"/>
              <a:t> </a:t>
            </a:r>
            <a:r>
              <a:rPr lang="en-US" sz="1200" b="0" dirty="0" err="1" smtClean="0"/>
              <a:t>ხორციელდება</a:t>
            </a:r>
            <a:r>
              <a:rPr lang="en-US" sz="1200" b="0" dirty="0" smtClean="0"/>
              <a:t> </a:t>
            </a:r>
            <a:r>
              <a:rPr lang="en-US" sz="1200" b="0" dirty="0" err="1"/>
              <a:t>პროგრამის</a:t>
            </a:r>
            <a:r>
              <a:rPr lang="en-US" sz="1200" b="0" dirty="0"/>
              <a:t> </a:t>
            </a:r>
            <a:r>
              <a:rPr lang="en-US" sz="1200" b="0" dirty="0" err="1"/>
              <a:t>განმახორციელებლის</a:t>
            </a:r>
            <a:r>
              <a:rPr lang="en-US" sz="1200" b="0" dirty="0"/>
              <a:t> </a:t>
            </a:r>
            <a:r>
              <a:rPr lang="en-US" sz="1200" b="0" dirty="0" err="1"/>
              <a:t>მიერ</a:t>
            </a:r>
            <a:r>
              <a:rPr lang="en-US" sz="1200" b="0" dirty="0"/>
              <a:t> </a:t>
            </a:r>
            <a:r>
              <a:rPr lang="en-US" sz="1200" b="0" dirty="0" err="1"/>
              <a:t>შერჩევის</a:t>
            </a:r>
            <a:r>
              <a:rPr lang="en-US" sz="1200" b="0" dirty="0"/>
              <a:t> </a:t>
            </a:r>
            <a:r>
              <a:rPr lang="en-US" sz="1200" b="0" dirty="0" err="1"/>
              <a:t>პრინციპით</a:t>
            </a:r>
            <a:r>
              <a:rPr lang="en-US" sz="1200" b="0" dirty="0"/>
              <a:t>. </a:t>
            </a:r>
            <a:r>
              <a:rPr lang="en-US" sz="1200" b="0" dirty="0" err="1"/>
              <a:t>მონიტორინგის</a:t>
            </a:r>
            <a:r>
              <a:rPr lang="en-US" sz="1200" b="0" dirty="0"/>
              <a:t>  </a:t>
            </a:r>
            <a:r>
              <a:rPr lang="en-US" sz="1200" b="0" dirty="0" err="1"/>
              <a:t>განხორციელებისას</a:t>
            </a:r>
            <a:r>
              <a:rPr lang="en-US" sz="1200" b="0" dirty="0"/>
              <a:t>  </a:t>
            </a:r>
            <a:r>
              <a:rPr lang="en-US" sz="1200" b="0" dirty="0" err="1"/>
              <a:t>ხდება</a:t>
            </a:r>
            <a:r>
              <a:rPr lang="en-US" sz="1200" b="0" dirty="0"/>
              <a:t> </a:t>
            </a:r>
            <a:r>
              <a:rPr lang="en-US" sz="1200" b="0" dirty="0" err="1"/>
              <a:t>მიმწოდებელთან</a:t>
            </a:r>
            <a:r>
              <a:rPr lang="en-US" sz="1200" b="0" dirty="0"/>
              <a:t>  </a:t>
            </a:r>
            <a:r>
              <a:rPr lang="en-US" sz="1200" b="0" dirty="0" err="1"/>
              <a:t>განმახორციელებლის</a:t>
            </a:r>
            <a:r>
              <a:rPr lang="en-US" sz="1200" b="0" dirty="0"/>
              <a:t>  </a:t>
            </a:r>
            <a:r>
              <a:rPr lang="en-US" sz="1200" b="0" dirty="0" err="1"/>
              <a:t>უფლებამოსილი</a:t>
            </a:r>
            <a:r>
              <a:rPr lang="en-US" sz="1200" b="0" dirty="0"/>
              <a:t>  </a:t>
            </a:r>
            <a:r>
              <a:rPr lang="en-US" sz="1200" b="0" dirty="0" err="1"/>
              <a:t>პირის</a:t>
            </a:r>
            <a:r>
              <a:rPr lang="en-US" sz="1200" b="0" dirty="0"/>
              <a:t> </a:t>
            </a:r>
            <a:r>
              <a:rPr lang="ka-GE" sz="1200" b="0" dirty="0" smtClean="0"/>
              <a:t> </a:t>
            </a:r>
            <a:r>
              <a:rPr lang="en-US" sz="1200" b="0" dirty="0" err="1" smtClean="0"/>
              <a:t>ვიზიტი</a:t>
            </a:r>
            <a:r>
              <a:rPr lang="en-US" sz="1200" b="0" dirty="0" smtClean="0"/>
              <a:t>  </a:t>
            </a:r>
            <a:r>
              <a:rPr lang="en-US" sz="1200" b="0" dirty="0" err="1"/>
              <a:t>და</a:t>
            </a:r>
            <a:r>
              <a:rPr lang="en-US" sz="1200" b="0" dirty="0"/>
              <a:t> </a:t>
            </a:r>
            <a:r>
              <a:rPr lang="en-US" sz="1200" b="0" dirty="0" err="1"/>
              <a:t>შეტყობინებისას</a:t>
            </a:r>
            <a:r>
              <a:rPr lang="en-US" sz="1200" b="0" dirty="0"/>
              <a:t>  </a:t>
            </a:r>
            <a:r>
              <a:rPr lang="en-US" sz="1200" b="0" dirty="0" err="1"/>
              <a:t>მიწოდებული</a:t>
            </a:r>
            <a:r>
              <a:rPr lang="en-US" sz="1200" b="0" dirty="0"/>
              <a:t> </a:t>
            </a:r>
            <a:r>
              <a:rPr lang="en-US" sz="1200" b="0" dirty="0" err="1"/>
              <a:t>ინფორმაციის</a:t>
            </a:r>
            <a:r>
              <a:rPr lang="en-US" sz="1200" b="0" dirty="0"/>
              <a:t> </a:t>
            </a:r>
            <a:r>
              <a:rPr lang="en-US" sz="1200" b="0" dirty="0" err="1"/>
              <a:t>გადამოწმება</a:t>
            </a:r>
            <a:r>
              <a:rPr lang="en-US" sz="1200" b="0" dirty="0"/>
              <a:t>, </a:t>
            </a:r>
            <a:r>
              <a:rPr lang="en-US" sz="1200" b="0" dirty="0" err="1"/>
              <a:t>მიმწოდებლისაგან</a:t>
            </a:r>
            <a:r>
              <a:rPr lang="en-US" sz="1200" b="0" dirty="0"/>
              <a:t>  </a:t>
            </a:r>
            <a:r>
              <a:rPr lang="en-US" sz="1200" b="0" dirty="0" err="1"/>
              <a:t>მომსახურებასთან</a:t>
            </a:r>
            <a:r>
              <a:rPr lang="en-US" sz="1200" b="0" dirty="0"/>
              <a:t> </a:t>
            </a:r>
            <a:r>
              <a:rPr lang="en-US" sz="1200" b="0" dirty="0" err="1"/>
              <a:t>დაკავშირებული</a:t>
            </a:r>
            <a:r>
              <a:rPr lang="en-US" sz="1200" b="0" dirty="0"/>
              <a:t>  </a:t>
            </a:r>
            <a:r>
              <a:rPr lang="en-US" sz="1200" b="0" dirty="0" err="1"/>
              <a:t>ინფორმაციისა</a:t>
            </a:r>
            <a:r>
              <a:rPr lang="en-US" sz="1200" b="0" dirty="0"/>
              <a:t> </a:t>
            </a:r>
            <a:r>
              <a:rPr lang="en-US" sz="1200" b="0" dirty="0" err="1"/>
              <a:t>და</a:t>
            </a:r>
            <a:r>
              <a:rPr lang="en-US" sz="1200" b="0" dirty="0"/>
              <a:t> </a:t>
            </a:r>
            <a:r>
              <a:rPr lang="en-US" sz="1200" b="0" dirty="0" err="1"/>
              <a:t>დოკუმენტაციის</a:t>
            </a:r>
            <a:r>
              <a:rPr lang="en-US" sz="1200" b="0" dirty="0"/>
              <a:t>  </a:t>
            </a:r>
            <a:r>
              <a:rPr lang="en-US" sz="1200" b="0" dirty="0" err="1"/>
              <a:t>მოთხოვნა</a:t>
            </a:r>
            <a:r>
              <a:rPr lang="en-US" sz="1200" b="0" dirty="0"/>
              <a:t>, </a:t>
            </a:r>
            <a:r>
              <a:rPr lang="en-US" sz="1200" b="0" dirty="0" err="1"/>
              <a:t>საჭიროებისამებრ</a:t>
            </a:r>
            <a:r>
              <a:rPr lang="en-US" sz="1200" b="0" dirty="0"/>
              <a:t>, </a:t>
            </a:r>
            <a:r>
              <a:rPr lang="en-US" sz="1200" b="0" dirty="0" err="1"/>
              <a:t>პაციენტთან</a:t>
            </a:r>
            <a:r>
              <a:rPr lang="en-US" sz="1200" b="0" dirty="0"/>
              <a:t>, </a:t>
            </a:r>
            <a:r>
              <a:rPr lang="en-US" sz="1200" b="0" dirty="0" err="1"/>
              <a:t>მისი</a:t>
            </a:r>
            <a:r>
              <a:rPr lang="en-US" sz="1200" b="0" dirty="0"/>
              <a:t> </a:t>
            </a:r>
            <a:r>
              <a:rPr lang="en-US" sz="1200" b="0" dirty="0" err="1"/>
              <a:t>ოჯახის</a:t>
            </a:r>
            <a:r>
              <a:rPr lang="en-US" sz="1200" b="0" dirty="0"/>
              <a:t> </a:t>
            </a:r>
            <a:r>
              <a:rPr lang="en-US" sz="1200" b="0" dirty="0" err="1"/>
              <a:t>წევრებთან</a:t>
            </a:r>
            <a:r>
              <a:rPr lang="en-US" sz="1200" b="0" dirty="0"/>
              <a:t> </a:t>
            </a:r>
            <a:r>
              <a:rPr lang="en-US" sz="1200" b="0" dirty="0" err="1"/>
              <a:t>და</a:t>
            </a:r>
            <a:r>
              <a:rPr lang="en-US" sz="1200" b="0" dirty="0"/>
              <a:t> </a:t>
            </a:r>
            <a:r>
              <a:rPr lang="en-US" sz="1200" b="0" dirty="0" err="1"/>
              <a:t>შემთხვევასთან</a:t>
            </a:r>
            <a:r>
              <a:rPr lang="en-US" sz="1200" b="0" dirty="0"/>
              <a:t> </a:t>
            </a:r>
            <a:r>
              <a:rPr lang="en-US" sz="1200" b="0" dirty="0" err="1"/>
              <a:t>დაკავშირებულ</a:t>
            </a:r>
            <a:r>
              <a:rPr lang="en-US" sz="1200" b="0" dirty="0"/>
              <a:t> </a:t>
            </a:r>
            <a:r>
              <a:rPr lang="en-US" sz="1200" b="0" dirty="0" err="1"/>
              <a:t>სხვა</a:t>
            </a:r>
            <a:r>
              <a:rPr lang="en-US" sz="1200" b="0" dirty="0"/>
              <a:t> </a:t>
            </a:r>
            <a:r>
              <a:rPr lang="en-US" sz="1200" b="0" dirty="0" err="1"/>
              <a:t>პირებთან</a:t>
            </a:r>
            <a:r>
              <a:rPr lang="en-US" sz="1200" b="0" dirty="0"/>
              <a:t> </a:t>
            </a:r>
            <a:r>
              <a:rPr lang="en-US" sz="1200" b="0" dirty="0" err="1"/>
              <a:t>გასაუბრება</a:t>
            </a:r>
            <a:r>
              <a:rPr lang="en-US" sz="1200" b="0" dirty="0"/>
              <a:t>. </a:t>
            </a:r>
          </a:p>
          <a:p>
            <a:pPr algn="just">
              <a:spcBef>
                <a:spcPts val="1200"/>
              </a:spcBef>
              <a:spcAft>
                <a:spcPts val="600"/>
              </a:spcAft>
            </a:pPr>
            <a:r>
              <a:rPr lang="ka-GE" sz="1200" b="0" dirty="0" smtClean="0"/>
              <a:t> მონიტორინგი </a:t>
            </a:r>
            <a:r>
              <a:rPr lang="en-US" sz="1200" b="0" dirty="0" err="1" smtClean="0"/>
              <a:t>ხორციელდება</a:t>
            </a:r>
            <a:r>
              <a:rPr lang="en-US" sz="1200" b="0" dirty="0" smtClean="0"/>
              <a:t> </a:t>
            </a:r>
            <a:r>
              <a:rPr lang="en-US" sz="1200" b="0" dirty="0" err="1" smtClean="0"/>
              <a:t>შეტყობინების</a:t>
            </a:r>
            <a:r>
              <a:rPr lang="en-US" sz="1200" b="0" dirty="0" smtClean="0"/>
              <a:t> </a:t>
            </a:r>
            <a:r>
              <a:rPr lang="en-US" sz="1200" b="0" dirty="0" err="1" smtClean="0"/>
              <a:t>მიღებიდან</a:t>
            </a:r>
            <a:r>
              <a:rPr lang="en-US" sz="1200" b="0" dirty="0" smtClean="0"/>
              <a:t> </a:t>
            </a:r>
            <a:r>
              <a:rPr lang="en-US" sz="1200" b="0" dirty="0" err="1" smtClean="0"/>
              <a:t>მომდევნო</a:t>
            </a:r>
            <a:r>
              <a:rPr lang="en-US" sz="1200" b="0" dirty="0" smtClean="0"/>
              <a:t> </a:t>
            </a:r>
            <a:r>
              <a:rPr lang="ka-GE" sz="1200" b="0" dirty="0" smtClean="0"/>
              <a:t>5 (ხუთი) </a:t>
            </a:r>
            <a:r>
              <a:rPr lang="en-US" sz="1200" b="0" dirty="0" err="1" smtClean="0"/>
              <a:t>სამუშაო</a:t>
            </a:r>
            <a:r>
              <a:rPr lang="en-US" sz="1200" b="0" dirty="0" smtClean="0"/>
              <a:t> </a:t>
            </a:r>
            <a:r>
              <a:rPr lang="en-US" sz="1200" b="0" dirty="0" err="1" smtClean="0"/>
              <a:t>დღეში</a:t>
            </a:r>
            <a:r>
              <a:rPr lang="ka-GE" sz="1200" b="0" dirty="0" smtClean="0"/>
              <a:t>, თუმცა, </a:t>
            </a:r>
            <a:r>
              <a:rPr lang="en-US" sz="1200" b="0" dirty="0" err="1" smtClean="0"/>
              <a:t>შესაძლებელია</a:t>
            </a:r>
            <a:r>
              <a:rPr lang="ka-GE" sz="1200" b="0" dirty="0" smtClean="0"/>
              <a:t>, </a:t>
            </a:r>
            <a:r>
              <a:rPr lang="en-US" sz="1200" b="0" dirty="0" err="1" smtClean="0"/>
              <a:t>მონიტორინგი</a:t>
            </a:r>
            <a:r>
              <a:rPr lang="en-US" sz="1200" b="0" dirty="0" smtClean="0"/>
              <a:t> </a:t>
            </a:r>
            <a:r>
              <a:rPr lang="en-US" sz="1200" b="0" dirty="0" err="1" smtClean="0"/>
              <a:t>განხორციელდეს</a:t>
            </a:r>
            <a:r>
              <a:rPr lang="en-US" sz="1200" b="0" dirty="0" smtClean="0"/>
              <a:t> </a:t>
            </a:r>
            <a:r>
              <a:rPr lang="en-US" sz="1200" b="0" dirty="0" err="1" smtClean="0"/>
              <a:t>უქმე</a:t>
            </a:r>
            <a:r>
              <a:rPr lang="en-US" sz="1200" b="0" dirty="0" smtClean="0"/>
              <a:t> </a:t>
            </a:r>
            <a:r>
              <a:rPr lang="en-US" sz="1200" b="0" dirty="0" err="1" smtClean="0"/>
              <a:t>და</a:t>
            </a:r>
            <a:r>
              <a:rPr lang="en-US" sz="1200" b="0" dirty="0" smtClean="0"/>
              <a:t>/</a:t>
            </a:r>
            <a:r>
              <a:rPr lang="en-US" sz="1200" b="0" dirty="0" err="1" smtClean="0"/>
              <a:t>ან</a:t>
            </a:r>
            <a:r>
              <a:rPr lang="en-US" sz="1200" b="0" dirty="0" smtClean="0"/>
              <a:t> </a:t>
            </a:r>
            <a:r>
              <a:rPr lang="en-US" sz="1200" b="0" dirty="0" err="1" smtClean="0"/>
              <a:t>დასვენების</a:t>
            </a:r>
            <a:r>
              <a:rPr lang="en-US" sz="1200" b="0" dirty="0" smtClean="0"/>
              <a:t> </a:t>
            </a:r>
            <a:r>
              <a:rPr lang="en-US" sz="1200" b="0" dirty="0" err="1" smtClean="0"/>
              <a:t>დღეებშიც</a:t>
            </a:r>
            <a:r>
              <a:rPr lang="en-US" sz="1200" b="0" dirty="0" smtClean="0"/>
              <a:t>, </a:t>
            </a:r>
            <a:r>
              <a:rPr lang="en-US" sz="1200" b="0" dirty="0" err="1" smtClean="0"/>
              <a:t>ასევე</a:t>
            </a:r>
            <a:r>
              <a:rPr lang="ka-GE" sz="1200" b="0" dirty="0" smtClean="0"/>
              <a:t>, </a:t>
            </a:r>
            <a:r>
              <a:rPr lang="en-US" sz="1200" b="0" dirty="0" err="1" smtClean="0"/>
              <a:t>მოხდეს</a:t>
            </a:r>
            <a:r>
              <a:rPr lang="en-US" sz="1200" b="0" dirty="0" smtClean="0"/>
              <a:t> </a:t>
            </a:r>
            <a:r>
              <a:rPr lang="ka-GE" sz="1200" b="0" dirty="0" smtClean="0"/>
              <a:t>ი</a:t>
            </a:r>
            <a:r>
              <a:rPr lang="en-US" sz="1200" b="0" dirty="0" err="1" smtClean="0"/>
              <a:t>სეთი</a:t>
            </a:r>
            <a:r>
              <a:rPr lang="en-US" sz="1200" b="0" dirty="0" smtClean="0"/>
              <a:t> </a:t>
            </a:r>
            <a:r>
              <a:rPr lang="en-US" sz="1200" b="0" dirty="0" err="1" smtClean="0"/>
              <a:t>შემთხვევ</a:t>
            </a:r>
            <a:r>
              <a:rPr lang="en-US" sz="1200" b="0" dirty="0" smtClean="0"/>
              <a:t>(</a:t>
            </a:r>
            <a:r>
              <a:rPr lang="en-US" sz="1200" b="0" dirty="0" err="1" smtClean="0"/>
              <a:t>ებ</a:t>
            </a:r>
            <a:r>
              <a:rPr lang="en-US" sz="1200" b="0" dirty="0" smtClean="0"/>
              <a:t>)</a:t>
            </a:r>
            <a:r>
              <a:rPr lang="en-US" sz="1200" b="0" dirty="0" err="1" smtClean="0"/>
              <a:t>ის</a:t>
            </a:r>
            <a:r>
              <a:rPr lang="en-US" sz="1200" b="0" dirty="0" smtClean="0"/>
              <a:t> </a:t>
            </a:r>
            <a:r>
              <a:rPr lang="en-US" sz="1200" b="0" dirty="0" err="1" smtClean="0"/>
              <a:t>შემოწმება</a:t>
            </a:r>
            <a:r>
              <a:rPr lang="en-US" sz="1200" b="0" dirty="0" smtClean="0"/>
              <a:t>, </a:t>
            </a:r>
            <a:r>
              <a:rPr lang="en-US" sz="1200" b="0" dirty="0" err="1" smtClean="0"/>
              <a:t>რომლის</a:t>
            </a:r>
            <a:r>
              <a:rPr lang="en-US" sz="1200" b="0" dirty="0" smtClean="0"/>
              <a:t> </a:t>
            </a:r>
            <a:r>
              <a:rPr lang="en-US" sz="1200" b="0" dirty="0" err="1" smtClean="0"/>
              <a:t>დაფიქსირებიდან</a:t>
            </a:r>
            <a:r>
              <a:rPr lang="en-US" sz="1200" b="0" dirty="0" smtClean="0"/>
              <a:t> </a:t>
            </a:r>
            <a:r>
              <a:rPr lang="en-US" sz="1200" b="0" dirty="0" err="1" smtClean="0"/>
              <a:t>შეტყობინების</a:t>
            </a:r>
            <a:r>
              <a:rPr lang="en-US" sz="1200" b="0" dirty="0" smtClean="0"/>
              <a:t> </a:t>
            </a:r>
            <a:r>
              <a:rPr lang="en-US" sz="1200" b="0" dirty="0" err="1" smtClean="0"/>
              <a:t>სისტემაში</a:t>
            </a:r>
            <a:r>
              <a:rPr lang="en-US" sz="1200" b="0" dirty="0" smtClean="0"/>
              <a:t> </a:t>
            </a:r>
            <a:r>
              <a:rPr lang="en-US" sz="1200" b="0" dirty="0" err="1" smtClean="0"/>
              <a:t>გასულია</a:t>
            </a:r>
            <a:r>
              <a:rPr lang="en-US" sz="1200" b="0" dirty="0" smtClean="0"/>
              <a:t> 5 </a:t>
            </a:r>
            <a:r>
              <a:rPr lang="ka-GE" sz="1200" b="0" dirty="0" smtClean="0"/>
              <a:t>(ხუთი) </a:t>
            </a:r>
            <a:r>
              <a:rPr lang="en-US" sz="1200" b="0" dirty="0" err="1" smtClean="0"/>
              <a:t>ან</a:t>
            </a:r>
            <a:r>
              <a:rPr lang="en-US" sz="1200" b="0" dirty="0" smtClean="0"/>
              <a:t> </a:t>
            </a:r>
            <a:r>
              <a:rPr lang="en-US" sz="1200" b="0" dirty="0" err="1" smtClean="0"/>
              <a:t>მეტი</a:t>
            </a:r>
            <a:r>
              <a:rPr lang="en-US" sz="1200" b="0" dirty="0" smtClean="0"/>
              <a:t> </a:t>
            </a:r>
            <a:r>
              <a:rPr lang="en-US" sz="1200" b="0" dirty="0" err="1" smtClean="0"/>
              <a:t>სამუშაო</a:t>
            </a:r>
            <a:r>
              <a:rPr lang="en-US" sz="1200" b="0" dirty="0" smtClean="0"/>
              <a:t> </a:t>
            </a:r>
            <a:r>
              <a:rPr lang="en-US" sz="1200" b="0" dirty="0" err="1" smtClean="0"/>
              <a:t>დღე</a:t>
            </a:r>
            <a:r>
              <a:rPr lang="en-US" sz="1200" b="0" dirty="0" smtClean="0"/>
              <a:t>.</a:t>
            </a:r>
          </a:p>
          <a:p>
            <a:pPr algn="just">
              <a:spcBef>
                <a:spcPts val="1200"/>
              </a:spcBef>
              <a:spcAft>
                <a:spcPts val="600"/>
              </a:spcAft>
            </a:pPr>
            <a:r>
              <a:rPr lang="en-US" sz="1200" b="0" dirty="0" err="1" smtClean="0"/>
              <a:t>კონკრეტული</a:t>
            </a:r>
            <a:r>
              <a:rPr lang="en-US" sz="1200" b="0" dirty="0" smtClean="0"/>
              <a:t> </a:t>
            </a:r>
            <a:r>
              <a:rPr lang="en-US" sz="1200" b="0" dirty="0" err="1"/>
              <a:t>შერჩეული</a:t>
            </a:r>
            <a:r>
              <a:rPr lang="en-US" sz="1200" b="0" dirty="0"/>
              <a:t> </a:t>
            </a:r>
            <a:r>
              <a:rPr lang="en-US" sz="1200" b="0" dirty="0" err="1"/>
              <a:t>შემთხვევის</a:t>
            </a:r>
            <a:r>
              <a:rPr lang="en-US" sz="1200" b="0" dirty="0"/>
              <a:t> </a:t>
            </a:r>
            <a:r>
              <a:rPr lang="ka-GE" sz="1200" b="0" dirty="0"/>
              <a:t>მონიტორინგის </a:t>
            </a:r>
            <a:r>
              <a:rPr lang="en-US" sz="1200" b="0" dirty="0" err="1"/>
              <a:t>მიზნით</a:t>
            </a:r>
            <a:r>
              <a:rPr lang="ka-GE" sz="1200" b="0" dirty="0"/>
              <a:t>, </a:t>
            </a:r>
            <a:r>
              <a:rPr lang="en-US" sz="1200" b="0" dirty="0" err="1"/>
              <a:t>მიმწოდებელთან</a:t>
            </a:r>
            <a:r>
              <a:rPr lang="en-US" sz="1200" b="0" dirty="0"/>
              <a:t> </a:t>
            </a:r>
            <a:r>
              <a:rPr lang="en-US" sz="1200" b="0" dirty="0" err="1"/>
              <a:t>ვიზიტი</a:t>
            </a:r>
            <a:r>
              <a:rPr lang="en-US" sz="1200" b="0" dirty="0"/>
              <a:t> </a:t>
            </a:r>
            <a:r>
              <a:rPr lang="en-US" sz="1200" b="0" dirty="0" err="1"/>
              <a:t>ხორციელდება</a:t>
            </a:r>
            <a:r>
              <a:rPr lang="en-US" sz="1200" b="0" dirty="0"/>
              <a:t> </a:t>
            </a:r>
            <a:r>
              <a:rPr lang="en-US" sz="1200" b="0" dirty="0" err="1"/>
              <a:t>ერთხელ</a:t>
            </a:r>
            <a:r>
              <a:rPr lang="en-US" sz="1200" b="0" dirty="0"/>
              <a:t>. </a:t>
            </a:r>
            <a:r>
              <a:rPr lang="en-US" sz="1200" b="0" dirty="0" err="1"/>
              <a:t>საჭიროების</a:t>
            </a:r>
            <a:r>
              <a:rPr lang="en-US" sz="1200" b="0" dirty="0"/>
              <a:t> </a:t>
            </a:r>
            <a:r>
              <a:rPr lang="en-US" sz="1200" b="0" dirty="0" err="1"/>
              <a:t>შემთხვევაში</a:t>
            </a:r>
            <a:r>
              <a:rPr lang="en-US" sz="1200" b="0" dirty="0"/>
              <a:t>, </a:t>
            </a:r>
            <a:r>
              <a:rPr lang="en-US" sz="1200" b="0" dirty="0" err="1"/>
              <a:t>ხელმძღვანელის</a:t>
            </a:r>
            <a:r>
              <a:rPr lang="en-US" sz="1200" b="0" dirty="0"/>
              <a:t> </a:t>
            </a:r>
            <a:r>
              <a:rPr lang="en-US" sz="1200" b="0" dirty="0" err="1"/>
              <a:t>დავალებით</a:t>
            </a:r>
            <a:r>
              <a:rPr lang="en-US" sz="1200" b="0" dirty="0"/>
              <a:t> </a:t>
            </a:r>
            <a:r>
              <a:rPr lang="en-US" sz="1200" b="0" dirty="0" err="1"/>
              <a:t>ან</a:t>
            </a:r>
            <a:r>
              <a:rPr lang="en-US" sz="1200" b="0" dirty="0"/>
              <a:t> </a:t>
            </a:r>
            <a:r>
              <a:rPr lang="en-US" sz="1200" b="0" dirty="0" err="1"/>
              <a:t>საკუთარი</a:t>
            </a:r>
            <a:r>
              <a:rPr lang="en-US" sz="1200" b="0" dirty="0"/>
              <a:t> </a:t>
            </a:r>
            <a:r>
              <a:rPr lang="en-US" sz="1200" b="0" dirty="0" err="1"/>
              <a:t>ინიციატივით</a:t>
            </a:r>
            <a:r>
              <a:rPr lang="en-US" sz="1200" b="0" dirty="0"/>
              <a:t>, </a:t>
            </a:r>
            <a:r>
              <a:rPr lang="en-US" sz="1200" b="0" dirty="0" err="1"/>
              <a:t>მონიტორი</a:t>
            </a:r>
            <a:r>
              <a:rPr lang="en-US" sz="1200" b="0" dirty="0"/>
              <a:t> </a:t>
            </a:r>
            <a:r>
              <a:rPr lang="en-US" sz="1200" b="0" dirty="0" err="1"/>
              <a:t>უფლებამოსილია</a:t>
            </a:r>
            <a:r>
              <a:rPr lang="en-US" sz="1200" b="0" dirty="0"/>
              <a:t> </a:t>
            </a:r>
            <a:r>
              <a:rPr lang="en-US" sz="1200" b="0" dirty="0" err="1"/>
              <a:t>განახორციელოს</a:t>
            </a:r>
            <a:r>
              <a:rPr lang="en-US" sz="1200" b="0" dirty="0"/>
              <a:t> </a:t>
            </a:r>
            <a:r>
              <a:rPr lang="en-US" sz="1200" b="0" dirty="0" err="1"/>
              <a:t>განმეორებითი</a:t>
            </a:r>
            <a:r>
              <a:rPr lang="en-US" sz="1200" b="0" dirty="0"/>
              <a:t> </a:t>
            </a:r>
            <a:r>
              <a:rPr lang="en-US" sz="1200" b="0" dirty="0" err="1"/>
              <a:t>ვიზიტ</a:t>
            </a:r>
            <a:r>
              <a:rPr lang="en-US" sz="1200" b="0" dirty="0"/>
              <a:t>(</a:t>
            </a:r>
            <a:r>
              <a:rPr lang="en-US" sz="1200" b="0" dirty="0" err="1"/>
              <a:t>ებ</a:t>
            </a:r>
            <a:r>
              <a:rPr lang="en-US" sz="1200" b="0" dirty="0"/>
              <a:t>)ი. </a:t>
            </a:r>
          </a:p>
          <a:p>
            <a:pPr marL="0" indent="0" algn="just">
              <a:spcBef>
                <a:spcPts val="1200"/>
              </a:spcBef>
              <a:spcAft>
                <a:spcPts val="600"/>
              </a:spcAft>
              <a:buNone/>
            </a:pPr>
            <a:r>
              <a:rPr lang="ka-GE" sz="1200" dirty="0"/>
              <a:t>სამედიცინო </a:t>
            </a:r>
            <a:r>
              <a:rPr lang="en-US" sz="1200" dirty="0" err="1"/>
              <a:t>შემთხვევის</a:t>
            </a:r>
            <a:r>
              <a:rPr lang="en-US" sz="1200" dirty="0"/>
              <a:t>/</a:t>
            </a:r>
            <a:r>
              <a:rPr lang="en-US" sz="1200" dirty="0" err="1"/>
              <a:t>მკურნალობის</a:t>
            </a:r>
            <a:r>
              <a:rPr lang="en-US" sz="1200" dirty="0"/>
              <a:t> </a:t>
            </a:r>
            <a:r>
              <a:rPr lang="en-US" sz="1200" dirty="0" err="1"/>
              <a:t>ეპიზოდის</a:t>
            </a:r>
            <a:r>
              <a:rPr lang="en-US" sz="1200" dirty="0"/>
              <a:t> </a:t>
            </a:r>
            <a:r>
              <a:rPr lang="en-US" sz="1200" dirty="0" err="1"/>
              <a:t>ცალკ</a:t>
            </a:r>
            <a:r>
              <a:rPr lang="ka-GE" sz="1200" dirty="0"/>
              <a:t>ე</a:t>
            </a:r>
            <a:r>
              <a:rPr lang="en-US" sz="1200" dirty="0" err="1"/>
              <a:t>ული</a:t>
            </a:r>
            <a:r>
              <a:rPr lang="en-US" sz="1200" dirty="0"/>
              <a:t> </a:t>
            </a:r>
            <a:r>
              <a:rPr lang="en-US" sz="1200" dirty="0" err="1"/>
              <a:t>პროგრამული</a:t>
            </a:r>
            <a:r>
              <a:rPr lang="en-US" sz="1200" dirty="0"/>
              <a:t> </a:t>
            </a:r>
            <a:r>
              <a:rPr lang="en-US" sz="1200" dirty="0" err="1"/>
              <a:t>შემთხვევის</a:t>
            </a:r>
            <a:r>
              <a:rPr lang="en-US" sz="1200" dirty="0"/>
              <a:t> </a:t>
            </a:r>
            <a:r>
              <a:rPr lang="en-US" sz="1200" dirty="0" err="1"/>
              <a:t>შესახებ</a:t>
            </a:r>
            <a:r>
              <a:rPr lang="en-US" sz="1200" dirty="0"/>
              <a:t> </a:t>
            </a:r>
            <a:r>
              <a:rPr lang="en-US" sz="1200" dirty="0" err="1"/>
              <a:t>მონაცემების</a:t>
            </a:r>
            <a:r>
              <a:rPr lang="en-US" sz="1200" dirty="0"/>
              <a:t> </a:t>
            </a:r>
            <a:r>
              <a:rPr lang="ka-GE" sz="1200" dirty="0"/>
              <a:t>გადამოწმების კვალობაზე ფიქსირდება მონიტორინგის შედეგები: ასე მაგალითად, გასულ წელს პროგრამის ფარგლებში დაფიქსირებული 1 325 766 მონიტორინგის ეტაპზე გადამოწმდა 357 431 შემთხვევა (27%), პროგრამის მარეგულირებელი ნორმების დარღვევის გამო სრულად არ ანაზღაურდა 9506 შემთხვევა, ხოლო 3894 მკურნალობის ეპიზოდის ფარგლებში ცალკეულ  პროგრამულ შემთხვევას (კოდს) მიენიჭა „არ ექვემდებარება ანაზღაურებას“ სტატუსი.</a:t>
            </a:r>
            <a:endParaRPr lang="en-US" sz="1200" dirty="0"/>
          </a:p>
        </p:txBody>
      </p:sp>
    </p:spTree>
    <p:extLst>
      <p:ext uri="{BB962C8B-B14F-4D97-AF65-F5344CB8AC3E}">
        <p14:creationId xmlns:p14="http://schemas.microsoft.com/office/powerpoint/2010/main" val="2307693627"/>
      </p:ext>
    </p:extLst>
  </p:cSld>
  <p:clrMapOvr>
    <a:masterClrMapping/>
  </p:clrMapOvr>
  <p:transition spd="slow">
    <p:wipe dir="r"/>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381000"/>
            <a:ext cx="8229600" cy="762000"/>
          </a:xfrm>
        </p:spPr>
        <p:txBody>
          <a:bodyPr>
            <a:normAutofit/>
          </a:bodyPr>
          <a:lstStyle/>
          <a:p>
            <a:r>
              <a:rPr lang="ka-GE" sz="2800" dirty="0" smtClean="0"/>
              <a:t>მონიტორინგი (2016 წ.)</a:t>
            </a:r>
            <a:endParaRPr lang="en-US" sz="2800" dirty="0"/>
          </a:p>
        </p:txBody>
      </p:sp>
      <p:graphicFrame>
        <p:nvGraphicFramePr>
          <p:cNvPr id="5" name="Table 4"/>
          <p:cNvGraphicFramePr>
            <a:graphicFrameLocks noGrp="1"/>
          </p:cNvGraphicFramePr>
          <p:nvPr>
            <p:extLst>
              <p:ext uri="{D42A27DB-BD31-4B8C-83A1-F6EECF244321}">
                <p14:modId xmlns:p14="http://schemas.microsoft.com/office/powerpoint/2010/main" val="176236045"/>
              </p:ext>
            </p:extLst>
          </p:nvPr>
        </p:nvGraphicFramePr>
        <p:xfrm>
          <a:off x="457200" y="1066800"/>
          <a:ext cx="8229601" cy="4840549"/>
        </p:xfrm>
        <a:graphic>
          <a:graphicData uri="http://schemas.openxmlformats.org/drawingml/2006/table">
            <a:tbl>
              <a:tblPr>
                <a:tableStyleId>{5C22544A-7EE6-4342-B048-85BDC9FD1C3A}</a:tableStyleId>
              </a:tblPr>
              <a:tblGrid>
                <a:gridCol w="1659455"/>
                <a:gridCol w="859151"/>
                <a:gridCol w="965073"/>
                <a:gridCol w="1000380"/>
                <a:gridCol w="1200456"/>
                <a:gridCol w="1262245"/>
                <a:gridCol w="1282841"/>
              </a:tblGrid>
              <a:tr h="1368363">
                <a:tc>
                  <a:txBody>
                    <a:bodyPr/>
                    <a:lstStyle/>
                    <a:p>
                      <a:pPr algn="ctr" fontAlgn="ctr"/>
                      <a:r>
                        <a:rPr lang="en-US" sz="1100" u="none" strike="noStrike" dirty="0">
                          <a:effectLst/>
                        </a:rPr>
                        <a:t> </a:t>
                      </a:r>
                      <a:endParaRPr lang="en-US" sz="1100" b="1" i="0" u="none" strike="noStrike" dirty="0">
                        <a:solidFill>
                          <a:srgbClr val="000000"/>
                        </a:solidFill>
                        <a:effectLst/>
                        <a:latin typeface="Calibri"/>
                      </a:endParaRPr>
                    </a:p>
                  </a:txBody>
                  <a:tcPr marL="8830" marR="8830" marT="8830" marB="0" anchor="ctr"/>
                </a:tc>
                <a:tc>
                  <a:txBody>
                    <a:bodyPr/>
                    <a:lstStyle/>
                    <a:p>
                      <a:pPr algn="ctr" fontAlgn="ctr"/>
                      <a:r>
                        <a:rPr lang="ka-GE" sz="1100" u="none" strike="noStrike">
                          <a:effectLst/>
                        </a:rPr>
                        <a:t> სულ </a:t>
                      </a:r>
                      <a:endParaRPr lang="ka-GE" sz="1100" b="1" i="0" u="none" strike="noStrike">
                        <a:solidFill>
                          <a:srgbClr val="000000"/>
                        </a:solidFill>
                        <a:effectLst/>
                        <a:latin typeface="Calibri"/>
                      </a:endParaRPr>
                    </a:p>
                  </a:txBody>
                  <a:tcPr marL="8830" marR="8830" marT="8830" marB="0" anchor="ctr"/>
                </a:tc>
                <a:tc>
                  <a:txBody>
                    <a:bodyPr/>
                    <a:lstStyle/>
                    <a:p>
                      <a:pPr algn="ctr" fontAlgn="ctr"/>
                      <a:r>
                        <a:rPr lang="ka-GE" sz="1100" u="none" strike="noStrike">
                          <a:effectLst/>
                        </a:rPr>
                        <a:t>შემოწმებული შემთხვევების %</a:t>
                      </a:r>
                      <a:endParaRPr lang="ka-GE" sz="1100" b="1" i="0" u="none" strike="noStrike">
                        <a:solidFill>
                          <a:srgbClr val="000000"/>
                        </a:solidFill>
                        <a:effectLst/>
                        <a:latin typeface="Calibri"/>
                      </a:endParaRPr>
                    </a:p>
                  </a:txBody>
                  <a:tcPr marL="8830" marR="8830" marT="8830" marB="0" anchor="ctr"/>
                </a:tc>
                <a:tc>
                  <a:txBody>
                    <a:bodyPr/>
                    <a:lstStyle/>
                    <a:p>
                      <a:pPr algn="ctr" fontAlgn="ctr"/>
                      <a:r>
                        <a:rPr lang="ka-GE" sz="1100" u="none" strike="noStrike" dirty="0">
                          <a:effectLst/>
                        </a:rPr>
                        <a:t>შემოწმებული შემთვევების რაოდენობა</a:t>
                      </a:r>
                      <a:endParaRPr lang="ka-GE" sz="1100" b="1" i="0" u="none" strike="noStrike" dirty="0">
                        <a:solidFill>
                          <a:srgbClr val="000000"/>
                        </a:solidFill>
                        <a:effectLst/>
                        <a:latin typeface="Calibri"/>
                      </a:endParaRPr>
                    </a:p>
                  </a:txBody>
                  <a:tcPr marL="8830" marR="8830" marT="8830" marB="0" anchor="ctr"/>
                </a:tc>
                <a:tc>
                  <a:txBody>
                    <a:bodyPr/>
                    <a:lstStyle/>
                    <a:p>
                      <a:pPr algn="ctr" fontAlgn="ctr"/>
                      <a:r>
                        <a:rPr lang="ka-GE" sz="1100" u="none" strike="noStrike">
                          <a:effectLst/>
                        </a:rPr>
                        <a:t>არ ექვემდებარება ანაზღაურებას</a:t>
                      </a:r>
                      <a:endParaRPr lang="ka-GE" sz="1100" b="1" i="0" u="none" strike="noStrike">
                        <a:solidFill>
                          <a:srgbClr val="000000"/>
                        </a:solidFill>
                        <a:effectLst/>
                        <a:latin typeface="Calibri"/>
                      </a:endParaRPr>
                    </a:p>
                  </a:txBody>
                  <a:tcPr marL="8830" marR="8830" marT="8830" marB="0" anchor="ctr"/>
                </a:tc>
                <a:tc>
                  <a:txBody>
                    <a:bodyPr/>
                    <a:lstStyle/>
                    <a:p>
                      <a:pPr algn="ctr" fontAlgn="ctr"/>
                      <a:r>
                        <a:rPr lang="ka-GE" sz="1100" u="none" strike="noStrike">
                          <a:effectLst/>
                        </a:rPr>
                        <a:t>მკურნალობის ეპიზოდის ფარგლებში არ ანაზღაურებელი პროგრამული შემთხვევები</a:t>
                      </a:r>
                      <a:endParaRPr lang="ka-GE" sz="1100" b="1" i="0" u="none" strike="noStrike">
                        <a:solidFill>
                          <a:srgbClr val="000000"/>
                        </a:solidFill>
                        <a:effectLst/>
                        <a:latin typeface="Calibri"/>
                      </a:endParaRPr>
                    </a:p>
                  </a:txBody>
                  <a:tcPr marL="8830" marR="8830" marT="8830" marB="0" anchor="ctr"/>
                </a:tc>
                <a:tc>
                  <a:txBody>
                    <a:bodyPr/>
                    <a:lstStyle/>
                    <a:p>
                      <a:pPr algn="ctr" fontAlgn="ctr"/>
                      <a:r>
                        <a:rPr lang="ka-GE" sz="1100" u="none" strike="noStrike">
                          <a:effectLst/>
                        </a:rPr>
                        <a:t>შემოწმებული შემთხვევებიდან არ ანაზღაურებული შემთხვევების %</a:t>
                      </a:r>
                      <a:endParaRPr lang="ka-GE" sz="1100" b="1" i="0" u="none" strike="noStrike">
                        <a:solidFill>
                          <a:srgbClr val="000000"/>
                        </a:solidFill>
                        <a:effectLst/>
                        <a:latin typeface="Calibri"/>
                      </a:endParaRPr>
                    </a:p>
                  </a:txBody>
                  <a:tcPr marL="8830" marR="8830" marT="8830" marB="0" anchor="ctr"/>
                </a:tc>
              </a:tr>
              <a:tr h="187598">
                <a:tc>
                  <a:txBody>
                    <a:bodyPr/>
                    <a:lstStyle/>
                    <a:p>
                      <a:pPr algn="ctr" fontAlgn="b"/>
                      <a:r>
                        <a:rPr lang="ka-GE" sz="1100" b="1" u="none" strike="noStrike" dirty="0">
                          <a:effectLst/>
                        </a:rPr>
                        <a:t>შემთხვევათა რაოდენობა</a:t>
                      </a:r>
                      <a:endParaRPr lang="ka-GE" sz="1100" b="1" i="0" u="none" strike="noStrike" dirty="0">
                        <a:solidFill>
                          <a:srgbClr val="000000"/>
                        </a:solidFill>
                        <a:effectLst/>
                        <a:latin typeface="Calibri"/>
                      </a:endParaRPr>
                    </a:p>
                  </a:txBody>
                  <a:tcPr marL="8830" marR="8830" marT="8830" marB="0" anchor="b"/>
                </a:tc>
                <a:tc>
                  <a:txBody>
                    <a:bodyPr/>
                    <a:lstStyle/>
                    <a:p>
                      <a:pPr algn="ctr" fontAlgn="b"/>
                      <a:r>
                        <a:rPr lang="en-US" sz="1100" u="none" strike="noStrike">
                          <a:effectLst/>
                        </a:rPr>
                        <a:t>     1,325,766.00 </a:t>
                      </a:r>
                      <a:endParaRPr lang="en-US" sz="1100" b="1" i="0" u="none" strike="noStrike">
                        <a:solidFill>
                          <a:srgbClr val="000000"/>
                        </a:solidFill>
                        <a:effectLst/>
                        <a:latin typeface="Calibri"/>
                      </a:endParaRPr>
                    </a:p>
                  </a:txBody>
                  <a:tcPr marL="8830" marR="8830" marT="8830" marB="0" anchor="b"/>
                </a:tc>
                <a:tc>
                  <a:txBody>
                    <a:bodyPr/>
                    <a:lstStyle/>
                    <a:p>
                      <a:pPr algn="ctr" fontAlgn="b"/>
                      <a:r>
                        <a:rPr lang="en-US" sz="1100" u="none" strike="noStrike">
                          <a:effectLst/>
                        </a:rPr>
                        <a:t>27%</a:t>
                      </a:r>
                      <a:endParaRPr lang="en-US" sz="1100" b="1" i="0" u="none" strike="noStrike">
                        <a:solidFill>
                          <a:srgbClr val="000000"/>
                        </a:solidFill>
                        <a:effectLst/>
                        <a:latin typeface="Calibri"/>
                      </a:endParaRPr>
                    </a:p>
                  </a:txBody>
                  <a:tcPr marL="8830" marR="8830" marT="8830" marB="0" anchor="b"/>
                </a:tc>
                <a:tc>
                  <a:txBody>
                    <a:bodyPr/>
                    <a:lstStyle/>
                    <a:p>
                      <a:pPr algn="ctr" fontAlgn="b"/>
                      <a:r>
                        <a:rPr lang="en-US" sz="1100" u="none" strike="noStrike">
                          <a:effectLst/>
                        </a:rPr>
                        <a:t>357432</a:t>
                      </a:r>
                      <a:endParaRPr lang="en-US" sz="1100" b="1" i="0" u="none" strike="noStrike">
                        <a:solidFill>
                          <a:srgbClr val="000000"/>
                        </a:solidFill>
                        <a:effectLst/>
                        <a:latin typeface="Calibri"/>
                      </a:endParaRPr>
                    </a:p>
                  </a:txBody>
                  <a:tcPr marL="8830" marR="8830" marT="8830" marB="0" anchor="b"/>
                </a:tc>
                <a:tc>
                  <a:txBody>
                    <a:bodyPr/>
                    <a:lstStyle/>
                    <a:p>
                      <a:pPr algn="ctr" fontAlgn="b"/>
                      <a:r>
                        <a:rPr lang="en-US" sz="1100" u="none" strike="noStrike">
                          <a:effectLst/>
                        </a:rPr>
                        <a:t>9403</a:t>
                      </a:r>
                      <a:endParaRPr lang="en-US" sz="1100" b="1" i="0" u="none" strike="noStrike">
                        <a:solidFill>
                          <a:srgbClr val="000000"/>
                        </a:solidFill>
                        <a:effectLst/>
                        <a:latin typeface="Calibri"/>
                      </a:endParaRPr>
                    </a:p>
                  </a:txBody>
                  <a:tcPr marL="8830" marR="8830" marT="8830" marB="0" anchor="b"/>
                </a:tc>
                <a:tc>
                  <a:txBody>
                    <a:bodyPr/>
                    <a:lstStyle/>
                    <a:p>
                      <a:pPr algn="ctr" fontAlgn="b"/>
                      <a:r>
                        <a:rPr lang="en-US" sz="1100" u="none" strike="noStrike">
                          <a:effectLst/>
                        </a:rPr>
                        <a:t>4387</a:t>
                      </a:r>
                      <a:endParaRPr lang="en-US" sz="1100" b="1" i="0" u="none" strike="noStrike">
                        <a:solidFill>
                          <a:srgbClr val="000000"/>
                        </a:solidFill>
                        <a:effectLst/>
                        <a:latin typeface="Calibri"/>
                      </a:endParaRPr>
                    </a:p>
                  </a:txBody>
                  <a:tcPr marL="8830" marR="8830" marT="8830" marB="0" anchor="b"/>
                </a:tc>
                <a:tc>
                  <a:txBody>
                    <a:bodyPr/>
                    <a:lstStyle/>
                    <a:p>
                      <a:pPr algn="ctr" fontAlgn="ctr"/>
                      <a:r>
                        <a:rPr lang="en-US" sz="1100" u="none" strike="noStrike">
                          <a:effectLst/>
                        </a:rPr>
                        <a:t>3.80%</a:t>
                      </a:r>
                      <a:endParaRPr lang="en-US" sz="1100" b="1" i="0" u="none" strike="noStrike">
                        <a:solidFill>
                          <a:srgbClr val="000000"/>
                        </a:solidFill>
                        <a:effectLst/>
                        <a:latin typeface="Calibri"/>
                      </a:endParaRPr>
                    </a:p>
                  </a:txBody>
                  <a:tcPr marL="8830" marR="8830" marT="8830" marB="0" anchor="ctr"/>
                </a:tc>
              </a:tr>
              <a:tr h="187598">
                <a:tc>
                  <a:txBody>
                    <a:bodyPr/>
                    <a:lstStyle/>
                    <a:p>
                      <a:pPr algn="ctr" fontAlgn="b"/>
                      <a:r>
                        <a:rPr lang="ka-GE" sz="1100" u="none" strike="noStrike">
                          <a:effectLst/>
                        </a:rPr>
                        <a:t>გადაუდებელი სტაციონარი </a:t>
                      </a:r>
                      <a:endParaRPr lang="ka-GE" sz="1100" b="0" i="0" u="none" strike="noStrike">
                        <a:solidFill>
                          <a:srgbClr val="000000"/>
                        </a:solidFill>
                        <a:effectLst/>
                        <a:latin typeface="Calibri"/>
                      </a:endParaRPr>
                    </a:p>
                  </a:txBody>
                  <a:tcPr marL="8830" marR="8830" marT="8830" marB="0" anchor="b"/>
                </a:tc>
                <a:tc>
                  <a:txBody>
                    <a:bodyPr/>
                    <a:lstStyle/>
                    <a:p>
                      <a:pPr algn="ctr" fontAlgn="b"/>
                      <a:r>
                        <a:rPr lang="en-US" sz="1100" u="none" strike="noStrike">
                          <a:effectLst/>
                        </a:rPr>
                        <a:t>         274,105.00 </a:t>
                      </a:r>
                      <a:endParaRPr lang="en-US" sz="1100" b="0" i="0" u="none" strike="noStrike">
                        <a:solidFill>
                          <a:srgbClr val="000000"/>
                        </a:solidFill>
                        <a:effectLst/>
                        <a:latin typeface="Calibri"/>
                      </a:endParaRPr>
                    </a:p>
                  </a:txBody>
                  <a:tcPr marL="8830" marR="8830" marT="8830" marB="0" anchor="b"/>
                </a:tc>
                <a:tc>
                  <a:txBody>
                    <a:bodyPr/>
                    <a:lstStyle/>
                    <a:p>
                      <a:pPr algn="ctr" fontAlgn="b"/>
                      <a:r>
                        <a:rPr lang="en-US" sz="1100" b="1" u="none" strike="noStrike" dirty="0">
                          <a:effectLst/>
                        </a:rPr>
                        <a:t>48%</a:t>
                      </a:r>
                      <a:endParaRPr lang="en-US" sz="1100" b="1" i="0" u="none" strike="noStrike" dirty="0">
                        <a:solidFill>
                          <a:srgbClr val="000000"/>
                        </a:solidFill>
                        <a:effectLst/>
                        <a:latin typeface="Calibri"/>
                      </a:endParaRPr>
                    </a:p>
                  </a:txBody>
                  <a:tcPr marL="8830" marR="8830" marT="8830" marB="0" anchor="b"/>
                </a:tc>
                <a:tc>
                  <a:txBody>
                    <a:bodyPr/>
                    <a:lstStyle/>
                    <a:p>
                      <a:pPr algn="ctr" fontAlgn="b"/>
                      <a:r>
                        <a:rPr lang="en-US" sz="1100" u="none" strike="noStrike">
                          <a:effectLst/>
                        </a:rPr>
                        <a:t>130161</a:t>
                      </a:r>
                      <a:endParaRPr lang="en-US" sz="1100" b="0" i="0" u="none" strike="noStrike">
                        <a:solidFill>
                          <a:srgbClr val="000000"/>
                        </a:solidFill>
                        <a:effectLst/>
                        <a:latin typeface="Calibri"/>
                      </a:endParaRPr>
                    </a:p>
                  </a:txBody>
                  <a:tcPr marL="8830" marR="8830" marT="8830" marB="0" anchor="b"/>
                </a:tc>
                <a:tc>
                  <a:txBody>
                    <a:bodyPr/>
                    <a:lstStyle/>
                    <a:p>
                      <a:pPr algn="ctr" fontAlgn="b"/>
                      <a:r>
                        <a:rPr lang="en-US" sz="1100" u="none" strike="noStrike">
                          <a:effectLst/>
                        </a:rPr>
                        <a:t>3113</a:t>
                      </a:r>
                      <a:endParaRPr lang="en-US" sz="1100" b="0" i="0" u="none" strike="noStrike">
                        <a:solidFill>
                          <a:srgbClr val="000000"/>
                        </a:solidFill>
                        <a:effectLst/>
                        <a:latin typeface="Calibri"/>
                      </a:endParaRPr>
                    </a:p>
                  </a:txBody>
                  <a:tcPr marL="8830" marR="8830" marT="8830" marB="0" anchor="b"/>
                </a:tc>
                <a:tc>
                  <a:txBody>
                    <a:bodyPr/>
                    <a:lstStyle/>
                    <a:p>
                      <a:pPr algn="ctr" fontAlgn="b"/>
                      <a:r>
                        <a:rPr lang="en-US" sz="1100" u="none" strike="noStrike">
                          <a:effectLst/>
                        </a:rPr>
                        <a:t>1871</a:t>
                      </a:r>
                      <a:endParaRPr lang="en-US" sz="1100" b="0" i="0" u="none" strike="noStrike">
                        <a:solidFill>
                          <a:srgbClr val="000000"/>
                        </a:solidFill>
                        <a:effectLst/>
                        <a:latin typeface="Calibri"/>
                      </a:endParaRPr>
                    </a:p>
                  </a:txBody>
                  <a:tcPr marL="8830" marR="8830" marT="8830" marB="0" anchor="b"/>
                </a:tc>
                <a:tc>
                  <a:txBody>
                    <a:bodyPr/>
                    <a:lstStyle/>
                    <a:p>
                      <a:pPr algn="ctr" fontAlgn="ctr"/>
                      <a:r>
                        <a:rPr lang="en-US" sz="1100" u="none" strike="noStrike">
                          <a:effectLst/>
                        </a:rPr>
                        <a:t>3.85%</a:t>
                      </a:r>
                      <a:endParaRPr lang="en-US" sz="1100" b="0" i="0" u="none" strike="noStrike">
                        <a:solidFill>
                          <a:srgbClr val="000000"/>
                        </a:solidFill>
                        <a:effectLst/>
                        <a:latin typeface="Calibri"/>
                      </a:endParaRPr>
                    </a:p>
                  </a:txBody>
                  <a:tcPr marL="8830" marR="8830" marT="8830" marB="0" anchor="ctr"/>
                </a:tc>
              </a:tr>
              <a:tr h="187598">
                <a:tc>
                  <a:txBody>
                    <a:bodyPr/>
                    <a:lstStyle/>
                    <a:p>
                      <a:pPr algn="ctr" fontAlgn="b"/>
                      <a:r>
                        <a:rPr lang="ka-GE" sz="1100" u="none" strike="noStrike">
                          <a:effectLst/>
                        </a:rPr>
                        <a:t>გადაუდებელი ამბულატორია</a:t>
                      </a:r>
                      <a:endParaRPr lang="ka-GE" sz="1100" b="0" i="0" u="none" strike="noStrike">
                        <a:solidFill>
                          <a:srgbClr val="000000"/>
                        </a:solidFill>
                        <a:effectLst/>
                        <a:latin typeface="Calibri"/>
                      </a:endParaRPr>
                    </a:p>
                  </a:txBody>
                  <a:tcPr marL="8830" marR="8830" marT="8830" marB="0" anchor="b"/>
                </a:tc>
                <a:tc>
                  <a:txBody>
                    <a:bodyPr/>
                    <a:lstStyle/>
                    <a:p>
                      <a:pPr algn="ctr" fontAlgn="b"/>
                      <a:r>
                        <a:rPr lang="en-US" sz="1100" u="none" strike="noStrike">
                          <a:effectLst/>
                        </a:rPr>
                        <a:t>         832,680.00 </a:t>
                      </a:r>
                      <a:endParaRPr lang="en-US" sz="1100" b="0" i="0" u="none" strike="noStrike">
                        <a:solidFill>
                          <a:srgbClr val="000000"/>
                        </a:solidFill>
                        <a:effectLst/>
                        <a:latin typeface="Calibri"/>
                      </a:endParaRPr>
                    </a:p>
                  </a:txBody>
                  <a:tcPr marL="8830" marR="8830" marT="8830" marB="0" anchor="b"/>
                </a:tc>
                <a:tc>
                  <a:txBody>
                    <a:bodyPr/>
                    <a:lstStyle/>
                    <a:p>
                      <a:pPr algn="ctr" fontAlgn="b"/>
                      <a:r>
                        <a:rPr lang="en-US" sz="1100" u="none" strike="noStrike">
                          <a:effectLst/>
                        </a:rPr>
                        <a:t>26%</a:t>
                      </a:r>
                      <a:endParaRPr lang="en-US" sz="1100" b="0" i="0" u="none" strike="noStrike">
                        <a:solidFill>
                          <a:srgbClr val="000000"/>
                        </a:solidFill>
                        <a:effectLst/>
                        <a:latin typeface="Calibri"/>
                      </a:endParaRPr>
                    </a:p>
                  </a:txBody>
                  <a:tcPr marL="8830" marR="8830" marT="8830" marB="0" anchor="b"/>
                </a:tc>
                <a:tc>
                  <a:txBody>
                    <a:bodyPr/>
                    <a:lstStyle/>
                    <a:p>
                      <a:pPr algn="ctr" fontAlgn="b"/>
                      <a:r>
                        <a:rPr lang="en-US" sz="1100" u="none" strike="noStrike">
                          <a:effectLst/>
                        </a:rPr>
                        <a:t>220753</a:t>
                      </a:r>
                      <a:endParaRPr lang="en-US" sz="1100" b="0" i="0" u="none" strike="noStrike">
                        <a:solidFill>
                          <a:srgbClr val="000000"/>
                        </a:solidFill>
                        <a:effectLst/>
                        <a:latin typeface="Calibri"/>
                      </a:endParaRPr>
                    </a:p>
                  </a:txBody>
                  <a:tcPr marL="8830" marR="8830" marT="8830" marB="0" anchor="b"/>
                </a:tc>
                <a:tc>
                  <a:txBody>
                    <a:bodyPr/>
                    <a:lstStyle/>
                    <a:p>
                      <a:pPr algn="ctr" fontAlgn="b"/>
                      <a:r>
                        <a:rPr lang="en-US" sz="1100" u="none" strike="noStrike">
                          <a:effectLst/>
                        </a:rPr>
                        <a:t>6290</a:t>
                      </a:r>
                      <a:endParaRPr lang="en-US" sz="1100" b="0" i="0" u="none" strike="noStrike">
                        <a:solidFill>
                          <a:srgbClr val="000000"/>
                        </a:solidFill>
                        <a:effectLst/>
                        <a:latin typeface="Calibri"/>
                      </a:endParaRPr>
                    </a:p>
                  </a:txBody>
                  <a:tcPr marL="8830" marR="8830" marT="8830" marB="0" anchor="b"/>
                </a:tc>
                <a:tc>
                  <a:txBody>
                    <a:bodyPr/>
                    <a:lstStyle/>
                    <a:p>
                      <a:pPr algn="ctr" fontAlgn="b"/>
                      <a:r>
                        <a:rPr lang="en-US" sz="1100" u="none" strike="noStrike">
                          <a:effectLst/>
                        </a:rPr>
                        <a:t>2516</a:t>
                      </a:r>
                      <a:endParaRPr lang="en-US" sz="1100" b="0" i="0" u="none" strike="noStrike">
                        <a:solidFill>
                          <a:srgbClr val="000000"/>
                        </a:solidFill>
                        <a:effectLst/>
                        <a:latin typeface="Calibri"/>
                      </a:endParaRPr>
                    </a:p>
                  </a:txBody>
                  <a:tcPr marL="8830" marR="8830" marT="8830" marB="0" anchor="b"/>
                </a:tc>
                <a:tc>
                  <a:txBody>
                    <a:bodyPr/>
                    <a:lstStyle/>
                    <a:p>
                      <a:pPr algn="ctr" fontAlgn="ctr"/>
                      <a:r>
                        <a:rPr lang="en-US" sz="1100" u="none" strike="noStrike">
                          <a:effectLst/>
                        </a:rPr>
                        <a:t>3.90%</a:t>
                      </a:r>
                      <a:endParaRPr lang="en-US" sz="1100" b="0" i="0" u="none" strike="noStrike">
                        <a:solidFill>
                          <a:srgbClr val="000000"/>
                        </a:solidFill>
                        <a:effectLst/>
                        <a:latin typeface="Calibri"/>
                      </a:endParaRPr>
                    </a:p>
                  </a:txBody>
                  <a:tcPr marL="8830" marR="8830" marT="8830" marB="0" anchor="ctr"/>
                </a:tc>
              </a:tr>
              <a:tr h="187598">
                <a:tc>
                  <a:txBody>
                    <a:bodyPr/>
                    <a:lstStyle/>
                    <a:p>
                      <a:pPr algn="l" fontAlgn="b"/>
                      <a:r>
                        <a:rPr lang="en-US" sz="1100" u="none" strike="noStrike">
                          <a:effectLst/>
                        </a:rPr>
                        <a:t> </a:t>
                      </a:r>
                      <a:endParaRPr lang="en-US" sz="1100" b="0" i="0" u="none" strike="noStrike">
                        <a:solidFill>
                          <a:srgbClr val="000000"/>
                        </a:solidFill>
                        <a:effectLst/>
                        <a:latin typeface="Calibri"/>
                      </a:endParaRPr>
                    </a:p>
                  </a:txBody>
                  <a:tcPr marL="8830" marR="8830" marT="8830" marB="0" anchor="b"/>
                </a:tc>
                <a:tc>
                  <a:txBody>
                    <a:bodyPr/>
                    <a:lstStyle/>
                    <a:p>
                      <a:pPr algn="l" fontAlgn="b"/>
                      <a:r>
                        <a:rPr lang="en-US" sz="1100" u="none" strike="noStrike">
                          <a:effectLst/>
                        </a:rPr>
                        <a:t> </a:t>
                      </a:r>
                      <a:endParaRPr lang="en-US" sz="1100" b="0" i="0" u="none" strike="noStrike">
                        <a:solidFill>
                          <a:srgbClr val="000000"/>
                        </a:solidFill>
                        <a:effectLst/>
                        <a:latin typeface="Calibri"/>
                      </a:endParaRPr>
                    </a:p>
                  </a:txBody>
                  <a:tcPr marL="8830" marR="8830" marT="8830" marB="0" anchor="b"/>
                </a:tc>
                <a:tc>
                  <a:txBody>
                    <a:bodyPr/>
                    <a:lstStyle/>
                    <a:p>
                      <a:pPr algn="l" fontAlgn="b"/>
                      <a:r>
                        <a:rPr lang="en-US" sz="1100" u="none" strike="noStrike">
                          <a:effectLst/>
                        </a:rPr>
                        <a:t> </a:t>
                      </a:r>
                      <a:endParaRPr lang="en-US" sz="1100" b="0" i="0" u="none" strike="noStrike">
                        <a:solidFill>
                          <a:srgbClr val="000000"/>
                        </a:solidFill>
                        <a:effectLst/>
                        <a:latin typeface="Calibri"/>
                      </a:endParaRPr>
                    </a:p>
                  </a:txBody>
                  <a:tcPr marL="8830" marR="8830" marT="8830" marB="0" anchor="b"/>
                </a:tc>
                <a:tc>
                  <a:txBody>
                    <a:bodyPr/>
                    <a:lstStyle/>
                    <a:p>
                      <a:pPr algn="l" fontAlgn="b"/>
                      <a:r>
                        <a:rPr lang="en-US" sz="1100" u="none" strike="noStrike">
                          <a:effectLst/>
                        </a:rPr>
                        <a:t> </a:t>
                      </a:r>
                      <a:endParaRPr lang="en-US" sz="1100" b="0" i="0" u="none" strike="noStrike">
                        <a:solidFill>
                          <a:srgbClr val="000000"/>
                        </a:solidFill>
                        <a:effectLst/>
                        <a:latin typeface="Calibri"/>
                      </a:endParaRPr>
                    </a:p>
                  </a:txBody>
                  <a:tcPr marL="8830" marR="8830" marT="8830" marB="0" anchor="b"/>
                </a:tc>
                <a:tc>
                  <a:txBody>
                    <a:bodyPr/>
                    <a:lstStyle/>
                    <a:p>
                      <a:pPr algn="l" fontAlgn="b"/>
                      <a:r>
                        <a:rPr lang="en-US" sz="1100" u="none" strike="noStrike">
                          <a:effectLst/>
                        </a:rPr>
                        <a:t> </a:t>
                      </a:r>
                      <a:endParaRPr lang="en-US" sz="1100" b="0" i="0" u="none" strike="noStrike">
                        <a:solidFill>
                          <a:srgbClr val="000000"/>
                        </a:solidFill>
                        <a:effectLst/>
                        <a:latin typeface="Calibri"/>
                      </a:endParaRPr>
                    </a:p>
                  </a:txBody>
                  <a:tcPr marL="8830" marR="8830" marT="8830" marB="0" anchor="b"/>
                </a:tc>
                <a:tc>
                  <a:txBody>
                    <a:bodyPr/>
                    <a:lstStyle/>
                    <a:p>
                      <a:pPr algn="l" fontAlgn="b"/>
                      <a:r>
                        <a:rPr lang="en-US" sz="1100" u="none" strike="noStrike">
                          <a:effectLst/>
                        </a:rPr>
                        <a:t> </a:t>
                      </a:r>
                      <a:endParaRPr lang="en-US" sz="1100" b="0" i="0" u="none" strike="noStrike">
                        <a:solidFill>
                          <a:srgbClr val="000000"/>
                        </a:solidFill>
                        <a:effectLst/>
                        <a:latin typeface="Calibri"/>
                      </a:endParaRPr>
                    </a:p>
                  </a:txBody>
                  <a:tcPr marL="8830" marR="8830" marT="8830" marB="0" anchor="b"/>
                </a:tc>
                <a:tc>
                  <a:txBody>
                    <a:bodyPr/>
                    <a:lstStyle/>
                    <a:p>
                      <a:pPr algn="ctr" fontAlgn="ctr"/>
                      <a:r>
                        <a:rPr lang="en-US" sz="1100" u="none" strike="noStrike">
                          <a:effectLst/>
                        </a:rPr>
                        <a:t> </a:t>
                      </a:r>
                      <a:endParaRPr lang="en-US" sz="1100" b="0" i="0" u="none" strike="noStrike">
                        <a:solidFill>
                          <a:srgbClr val="000000"/>
                        </a:solidFill>
                        <a:effectLst/>
                        <a:latin typeface="Calibri"/>
                      </a:endParaRPr>
                    </a:p>
                  </a:txBody>
                  <a:tcPr marL="8830" marR="8830" marT="8830" marB="0" anchor="ctr"/>
                </a:tc>
              </a:tr>
              <a:tr h="187598">
                <a:tc>
                  <a:txBody>
                    <a:bodyPr/>
                    <a:lstStyle/>
                    <a:p>
                      <a:pPr algn="ctr" fontAlgn="b"/>
                      <a:r>
                        <a:rPr lang="ka-GE" sz="1100" b="1" u="none" strike="noStrike" dirty="0">
                          <a:effectLst/>
                        </a:rPr>
                        <a:t>თბილისი</a:t>
                      </a:r>
                      <a:endParaRPr lang="ka-GE" sz="1100" b="1" i="0" u="none" strike="noStrike" dirty="0">
                        <a:solidFill>
                          <a:srgbClr val="000000"/>
                        </a:solidFill>
                        <a:effectLst/>
                        <a:latin typeface="Calibri"/>
                      </a:endParaRPr>
                    </a:p>
                  </a:txBody>
                  <a:tcPr marL="8830" marR="8830" marT="8830" marB="0" anchor="b"/>
                </a:tc>
                <a:tc>
                  <a:txBody>
                    <a:bodyPr/>
                    <a:lstStyle/>
                    <a:p>
                      <a:pPr algn="l" fontAlgn="ctr"/>
                      <a:r>
                        <a:rPr lang="en-US" sz="1100" u="none" strike="noStrike">
                          <a:effectLst/>
                        </a:rPr>
                        <a:t>         508,571.00 </a:t>
                      </a:r>
                      <a:endParaRPr lang="en-US" sz="1100" b="1" i="0" u="none" strike="noStrike">
                        <a:solidFill>
                          <a:srgbClr val="000000"/>
                        </a:solidFill>
                        <a:effectLst/>
                        <a:latin typeface="Calibri"/>
                      </a:endParaRPr>
                    </a:p>
                  </a:txBody>
                  <a:tcPr marL="8830" marR="8830" marT="8830" marB="0" anchor="ctr"/>
                </a:tc>
                <a:tc>
                  <a:txBody>
                    <a:bodyPr/>
                    <a:lstStyle/>
                    <a:p>
                      <a:pPr algn="ctr" fontAlgn="b"/>
                      <a:r>
                        <a:rPr lang="en-US" sz="1100" u="none" strike="noStrike">
                          <a:effectLst/>
                        </a:rPr>
                        <a:t>13%</a:t>
                      </a:r>
                      <a:endParaRPr lang="en-US" sz="1100" b="0" i="0" u="none" strike="noStrike">
                        <a:solidFill>
                          <a:srgbClr val="000000"/>
                        </a:solidFill>
                        <a:effectLst/>
                        <a:latin typeface="Calibri"/>
                      </a:endParaRPr>
                    </a:p>
                  </a:txBody>
                  <a:tcPr marL="8830" marR="8830" marT="8830" marB="0" anchor="b"/>
                </a:tc>
                <a:tc>
                  <a:txBody>
                    <a:bodyPr/>
                    <a:lstStyle/>
                    <a:p>
                      <a:pPr algn="ctr" fontAlgn="b"/>
                      <a:r>
                        <a:rPr lang="en-US" sz="1100" u="none" strike="noStrike">
                          <a:effectLst/>
                        </a:rPr>
                        <a:t>62814</a:t>
                      </a:r>
                      <a:endParaRPr lang="en-US" sz="1100" b="0" i="0" u="none" strike="noStrike">
                        <a:solidFill>
                          <a:srgbClr val="000000"/>
                        </a:solidFill>
                        <a:effectLst/>
                        <a:latin typeface="Calibri"/>
                      </a:endParaRPr>
                    </a:p>
                  </a:txBody>
                  <a:tcPr marL="8830" marR="8830" marT="8830" marB="0" anchor="b"/>
                </a:tc>
                <a:tc>
                  <a:txBody>
                    <a:bodyPr/>
                    <a:lstStyle/>
                    <a:p>
                      <a:pPr algn="ctr" fontAlgn="b"/>
                      <a:r>
                        <a:rPr lang="en-US" sz="1100" u="none" strike="noStrike">
                          <a:effectLst/>
                        </a:rPr>
                        <a:t>1543</a:t>
                      </a:r>
                      <a:endParaRPr lang="en-US" sz="1100" b="1" i="0" u="none" strike="noStrike">
                        <a:solidFill>
                          <a:srgbClr val="000000"/>
                        </a:solidFill>
                        <a:effectLst/>
                        <a:latin typeface="Calibri"/>
                      </a:endParaRPr>
                    </a:p>
                  </a:txBody>
                  <a:tcPr marL="8830" marR="8830" marT="8830" marB="0" anchor="b"/>
                </a:tc>
                <a:tc>
                  <a:txBody>
                    <a:bodyPr/>
                    <a:lstStyle/>
                    <a:p>
                      <a:pPr algn="ctr" fontAlgn="ctr"/>
                      <a:r>
                        <a:rPr lang="en-US" sz="1100" u="none" strike="noStrike">
                          <a:effectLst/>
                        </a:rPr>
                        <a:t>1218</a:t>
                      </a:r>
                      <a:endParaRPr lang="en-US" sz="1100" b="0" i="0" u="none" strike="noStrike">
                        <a:solidFill>
                          <a:srgbClr val="000000"/>
                        </a:solidFill>
                        <a:effectLst/>
                        <a:latin typeface="Calibri"/>
                      </a:endParaRPr>
                    </a:p>
                  </a:txBody>
                  <a:tcPr marL="8830" marR="8830" marT="8830" marB="0" anchor="ctr"/>
                </a:tc>
                <a:tc>
                  <a:txBody>
                    <a:bodyPr/>
                    <a:lstStyle/>
                    <a:p>
                      <a:pPr algn="ctr" fontAlgn="ctr"/>
                      <a:r>
                        <a:rPr lang="en-US" sz="1100" u="none" strike="noStrike">
                          <a:effectLst/>
                        </a:rPr>
                        <a:t>4.40%</a:t>
                      </a:r>
                      <a:endParaRPr lang="en-US" sz="1100" b="0" i="0" u="none" strike="noStrike">
                        <a:solidFill>
                          <a:srgbClr val="000000"/>
                        </a:solidFill>
                        <a:effectLst/>
                        <a:latin typeface="Calibri"/>
                      </a:endParaRPr>
                    </a:p>
                  </a:txBody>
                  <a:tcPr marL="8830" marR="8830" marT="8830" marB="0" anchor="ctr"/>
                </a:tc>
              </a:tr>
              <a:tr h="187598">
                <a:tc>
                  <a:txBody>
                    <a:bodyPr/>
                    <a:lstStyle/>
                    <a:p>
                      <a:pPr algn="ctr" fontAlgn="b"/>
                      <a:r>
                        <a:rPr lang="ka-GE" sz="1100" u="none" strike="noStrike">
                          <a:effectLst/>
                        </a:rPr>
                        <a:t>გადაუდებელი სტაციონარი </a:t>
                      </a:r>
                      <a:endParaRPr lang="ka-GE" sz="1100" b="0" i="0" u="none" strike="noStrike">
                        <a:solidFill>
                          <a:srgbClr val="000000"/>
                        </a:solidFill>
                        <a:effectLst/>
                        <a:latin typeface="Calibri"/>
                      </a:endParaRPr>
                    </a:p>
                  </a:txBody>
                  <a:tcPr marL="8830" marR="8830" marT="8830" marB="0" anchor="b"/>
                </a:tc>
                <a:tc>
                  <a:txBody>
                    <a:bodyPr/>
                    <a:lstStyle/>
                    <a:p>
                      <a:pPr algn="ctr" fontAlgn="b"/>
                      <a:r>
                        <a:rPr lang="en-US" sz="1100" u="none" strike="noStrike">
                          <a:effectLst/>
                        </a:rPr>
                        <a:t>         131,058.00 </a:t>
                      </a:r>
                      <a:endParaRPr lang="en-US" sz="1100" b="0" i="0" u="none" strike="noStrike">
                        <a:solidFill>
                          <a:srgbClr val="000000"/>
                        </a:solidFill>
                        <a:effectLst/>
                        <a:latin typeface="Calibri"/>
                      </a:endParaRPr>
                    </a:p>
                  </a:txBody>
                  <a:tcPr marL="8830" marR="8830" marT="8830" marB="0" anchor="b"/>
                </a:tc>
                <a:tc>
                  <a:txBody>
                    <a:bodyPr/>
                    <a:lstStyle/>
                    <a:p>
                      <a:pPr algn="ctr" fontAlgn="ctr"/>
                      <a:r>
                        <a:rPr lang="en-US" sz="1100" b="1" u="none" strike="noStrike" dirty="0">
                          <a:effectLst/>
                        </a:rPr>
                        <a:t>43%</a:t>
                      </a:r>
                      <a:endParaRPr lang="en-US" sz="1100" b="1" i="0" u="none" strike="noStrike" dirty="0">
                        <a:solidFill>
                          <a:srgbClr val="000000"/>
                        </a:solidFill>
                        <a:effectLst/>
                        <a:latin typeface="Calibri"/>
                      </a:endParaRPr>
                    </a:p>
                  </a:txBody>
                  <a:tcPr marL="8830" marR="8830" marT="8830" marB="0" anchor="ctr"/>
                </a:tc>
                <a:tc>
                  <a:txBody>
                    <a:bodyPr/>
                    <a:lstStyle/>
                    <a:p>
                      <a:pPr algn="ctr" fontAlgn="ctr"/>
                      <a:r>
                        <a:rPr lang="en-US" sz="1100" u="none" strike="noStrike">
                          <a:effectLst/>
                        </a:rPr>
                        <a:t>56247</a:t>
                      </a:r>
                      <a:endParaRPr lang="en-US" sz="1100" b="0" i="0" u="none" strike="noStrike">
                        <a:solidFill>
                          <a:srgbClr val="000000"/>
                        </a:solidFill>
                        <a:effectLst/>
                        <a:latin typeface="Calibri"/>
                      </a:endParaRPr>
                    </a:p>
                  </a:txBody>
                  <a:tcPr marL="8830" marR="8830" marT="8830" marB="0" anchor="ctr"/>
                </a:tc>
                <a:tc>
                  <a:txBody>
                    <a:bodyPr/>
                    <a:lstStyle/>
                    <a:p>
                      <a:pPr algn="ctr" fontAlgn="b"/>
                      <a:r>
                        <a:rPr lang="en-US" sz="1100" u="none" strike="noStrike">
                          <a:effectLst/>
                        </a:rPr>
                        <a:t>1376</a:t>
                      </a:r>
                      <a:endParaRPr lang="en-US" sz="1100" b="0" i="0" u="none" strike="noStrike">
                        <a:solidFill>
                          <a:srgbClr val="000000"/>
                        </a:solidFill>
                        <a:effectLst/>
                        <a:latin typeface="Calibri"/>
                      </a:endParaRPr>
                    </a:p>
                  </a:txBody>
                  <a:tcPr marL="8830" marR="8830" marT="8830" marB="0" anchor="b"/>
                </a:tc>
                <a:tc>
                  <a:txBody>
                    <a:bodyPr/>
                    <a:lstStyle/>
                    <a:p>
                      <a:pPr algn="ctr" fontAlgn="b"/>
                      <a:r>
                        <a:rPr lang="en-US" sz="1100" u="none" strike="noStrike">
                          <a:effectLst/>
                        </a:rPr>
                        <a:t>1178</a:t>
                      </a:r>
                      <a:endParaRPr lang="en-US" sz="1100" b="0" i="0" u="none" strike="noStrike">
                        <a:solidFill>
                          <a:srgbClr val="000000"/>
                        </a:solidFill>
                        <a:effectLst/>
                        <a:latin typeface="Calibri"/>
                      </a:endParaRPr>
                    </a:p>
                  </a:txBody>
                  <a:tcPr marL="8830" marR="8830" marT="8830" marB="0" anchor="b"/>
                </a:tc>
                <a:tc>
                  <a:txBody>
                    <a:bodyPr/>
                    <a:lstStyle/>
                    <a:p>
                      <a:pPr algn="ctr" fontAlgn="ctr"/>
                      <a:r>
                        <a:rPr lang="en-US" sz="1100" u="none" strike="noStrike">
                          <a:effectLst/>
                        </a:rPr>
                        <a:t>4.50%</a:t>
                      </a:r>
                      <a:endParaRPr lang="en-US" sz="1100" b="0" i="0" u="none" strike="noStrike">
                        <a:solidFill>
                          <a:srgbClr val="000000"/>
                        </a:solidFill>
                        <a:effectLst/>
                        <a:latin typeface="Calibri"/>
                      </a:endParaRPr>
                    </a:p>
                  </a:txBody>
                  <a:tcPr marL="8830" marR="8830" marT="8830" marB="0" anchor="ctr"/>
                </a:tc>
              </a:tr>
              <a:tr h="187598">
                <a:tc>
                  <a:txBody>
                    <a:bodyPr/>
                    <a:lstStyle/>
                    <a:p>
                      <a:pPr algn="ctr" fontAlgn="b"/>
                      <a:r>
                        <a:rPr lang="ka-GE" sz="1100" u="none" strike="noStrike">
                          <a:effectLst/>
                        </a:rPr>
                        <a:t>გადაუდებელი ამბულატორია </a:t>
                      </a:r>
                      <a:endParaRPr lang="ka-GE" sz="1100" b="0" i="0" u="none" strike="noStrike">
                        <a:solidFill>
                          <a:srgbClr val="000000"/>
                        </a:solidFill>
                        <a:effectLst/>
                        <a:latin typeface="Calibri"/>
                      </a:endParaRPr>
                    </a:p>
                  </a:txBody>
                  <a:tcPr marL="8830" marR="8830" marT="8830" marB="0" anchor="b"/>
                </a:tc>
                <a:tc>
                  <a:txBody>
                    <a:bodyPr/>
                    <a:lstStyle/>
                    <a:p>
                      <a:pPr algn="ctr" fontAlgn="b"/>
                      <a:r>
                        <a:rPr lang="en-US" sz="1100" u="none" strike="noStrike">
                          <a:effectLst/>
                        </a:rPr>
                        <a:t>         243,684.00 </a:t>
                      </a:r>
                      <a:endParaRPr lang="en-US" sz="1100" b="0" i="0" u="none" strike="noStrike">
                        <a:solidFill>
                          <a:srgbClr val="000000"/>
                        </a:solidFill>
                        <a:effectLst/>
                        <a:latin typeface="Calibri"/>
                      </a:endParaRPr>
                    </a:p>
                  </a:txBody>
                  <a:tcPr marL="8830" marR="8830" marT="8830" marB="0" anchor="b"/>
                </a:tc>
                <a:tc>
                  <a:txBody>
                    <a:bodyPr/>
                    <a:lstStyle/>
                    <a:p>
                      <a:pPr algn="ctr" fontAlgn="b"/>
                      <a:r>
                        <a:rPr lang="en-US" sz="1100" u="none" strike="noStrike">
                          <a:effectLst/>
                        </a:rPr>
                        <a:t>1.50%</a:t>
                      </a:r>
                      <a:endParaRPr lang="en-US" sz="1100" b="0" i="0" u="none" strike="noStrike">
                        <a:solidFill>
                          <a:srgbClr val="000000"/>
                        </a:solidFill>
                        <a:effectLst/>
                        <a:latin typeface="Calibri"/>
                      </a:endParaRPr>
                    </a:p>
                  </a:txBody>
                  <a:tcPr marL="8830" marR="8830" marT="8830" marB="0" anchor="b"/>
                </a:tc>
                <a:tc>
                  <a:txBody>
                    <a:bodyPr/>
                    <a:lstStyle/>
                    <a:p>
                      <a:pPr algn="ctr" fontAlgn="b"/>
                      <a:r>
                        <a:rPr lang="en-US" sz="1100" u="none" strike="noStrike">
                          <a:effectLst/>
                        </a:rPr>
                        <a:t>3634</a:t>
                      </a:r>
                      <a:endParaRPr lang="en-US" sz="1100" b="0" i="0" u="none" strike="noStrike">
                        <a:solidFill>
                          <a:srgbClr val="000000"/>
                        </a:solidFill>
                        <a:effectLst/>
                        <a:latin typeface="Calibri"/>
                      </a:endParaRPr>
                    </a:p>
                  </a:txBody>
                  <a:tcPr marL="8830" marR="8830" marT="8830" marB="0" anchor="b"/>
                </a:tc>
                <a:tc>
                  <a:txBody>
                    <a:bodyPr/>
                    <a:lstStyle/>
                    <a:p>
                      <a:pPr algn="ctr" fontAlgn="b"/>
                      <a:r>
                        <a:rPr lang="en-US" sz="1100" u="none" strike="noStrike">
                          <a:effectLst/>
                        </a:rPr>
                        <a:t>167</a:t>
                      </a:r>
                      <a:endParaRPr lang="en-US" sz="1100" b="0" i="0" u="none" strike="noStrike">
                        <a:solidFill>
                          <a:srgbClr val="000000"/>
                        </a:solidFill>
                        <a:effectLst/>
                        <a:latin typeface="Calibri"/>
                      </a:endParaRPr>
                    </a:p>
                  </a:txBody>
                  <a:tcPr marL="8830" marR="8830" marT="8830" marB="0" anchor="b"/>
                </a:tc>
                <a:tc>
                  <a:txBody>
                    <a:bodyPr/>
                    <a:lstStyle/>
                    <a:p>
                      <a:pPr algn="ctr" fontAlgn="b"/>
                      <a:r>
                        <a:rPr lang="en-US" sz="1100" u="none" strike="noStrike">
                          <a:effectLst/>
                        </a:rPr>
                        <a:t>40</a:t>
                      </a:r>
                      <a:endParaRPr lang="en-US" sz="1100" b="0" i="0" u="none" strike="noStrike">
                        <a:solidFill>
                          <a:srgbClr val="000000"/>
                        </a:solidFill>
                        <a:effectLst/>
                        <a:latin typeface="Calibri"/>
                      </a:endParaRPr>
                    </a:p>
                  </a:txBody>
                  <a:tcPr marL="8830" marR="8830" marT="8830" marB="0" anchor="b"/>
                </a:tc>
                <a:tc>
                  <a:txBody>
                    <a:bodyPr/>
                    <a:lstStyle/>
                    <a:p>
                      <a:pPr algn="ctr" fontAlgn="ctr"/>
                      <a:r>
                        <a:rPr lang="en-US" sz="1100" u="none" strike="noStrike">
                          <a:effectLst/>
                        </a:rPr>
                        <a:t>5.70%</a:t>
                      </a:r>
                      <a:endParaRPr lang="en-US" sz="1100" b="0" i="0" u="none" strike="noStrike">
                        <a:solidFill>
                          <a:srgbClr val="000000"/>
                        </a:solidFill>
                        <a:effectLst/>
                        <a:latin typeface="Calibri"/>
                      </a:endParaRPr>
                    </a:p>
                  </a:txBody>
                  <a:tcPr marL="8830" marR="8830" marT="8830" marB="0" anchor="ctr"/>
                </a:tc>
              </a:tr>
              <a:tr h="187598">
                <a:tc>
                  <a:txBody>
                    <a:bodyPr/>
                    <a:lstStyle/>
                    <a:p>
                      <a:pPr algn="ctr" fontAlgn="b"/>
                      <a:r>
                        <a:rPr lang="en-US" sz="1100" u="none" strike="noStrike">
                          <a:effectLst/>
                        </a:rPr>
                        <a:t> </a:t>
                      </a:r>
                      <a:endParaRPr lang="en-US" sz="1100" b="0" i="0" u="none" strike="noStrike">
                        <a:solidFill>
                          <a:srgbClr val="000000"/>
                        </a:solidFill>
                        <a:effectLst/>
                        <a:latin typeface="Calibri"/>
                      </a:endParaRPr>
                    </a:p>
                  </a:txBody>
                  <a:tcPr marL="8830" marR="8830" marT="8830" marB="0" anchor="b"/>
                </a:tc>
                <a:tc>
                  <a:txBody>
                    <a:bodyPr/>
                    <a:lstStyle/>
                    <a:p>
                      <a:pPr algn="ctr" fontAlgn="b"/>
                      <a:r>
                        <a:rPr lang="en-US" sz="1100" u="none" strike="noStrike">
                          <a:effectLst/>
                        </a:rPr>
                        <a:t> </a:t>
                      </a:r>
                      <a:endParaRPr lang="en-US" sz="1100" b="0" i="0" u="none" strike="noStrike">
                        <a:solidFill>
                          <a:srgbClr val="000000"/>
                        </a:solidFill>
                        <a:effectLst/>
                        <a:latin typeface="Calibri"/>
                      </a:endParaRPr>
                    </a:p>
                  </a:txBody>
                  <a:tcPr marL="8830" marR="8830" marT="8830" marB="0" anchor="b"/>
                </a:tc>
                <a:tc>
                  <a:txBody>
                    <a:bodyPr/>
                    <a:lstStyle/>
                    <a:p>
                      <a:pPr algn="l" fontAlgn="b"/>
                      <a:r>
                        <a:rPr lang="en-US" sz="1100" u="none" strike="noStrike">
                          <a:effectLst/>
                        </a:rPr>
                        <a:t> </a:t>
                      </a:r>
                      <a:endParaRPr lang="en-US" sz="1100" b="0" i="0" u="none" strike="noStrike">
                        <a:solidFill>
                          <a:srgbClr val="000000"/>
                        </a:solidFill>
                        <a:effectLst/>
                        <a:latin typeface="Calibri"/>
                      </a:endParaRPr>
                    </a:p>
                  </a:txBody>
                  <a:tcPr marL="8830" marR="8830" marT="8830" marB="0" anchor="b"/>
                </a:tc>
                <a:tc>
                  <a:txBody>
                    <a:bodyPr/>
                    <a:lstStyle/>
                    <a:p>
                      <a:pPr algn="l" fontAlgn="b"/>
                      <a:r>
                        <a:rPr lang="en-US" sz="1100" u="none" strike="noStrike">
                          <a:effectLst/>
                        </a:rPr>
                        <a:t> </a:t>
                      </a:r>
                      <a:endParaRPr lang="en-US" sz="1100" b="0" i="0" u="none" strike="noStrike">
                        <a:solidFill>
                          <a:srgbClr val="000000"/>
                        </a:solidFill>
                        <a:effectLst/>
                        <a:latin typeface="Calibri"/>
                      </a:endParaRPr>
                    </a:p>
                  </a:txBody>
                  <a:tcPr marL="8830" marR="8830" marT="8830" marB="0" anchor="b"/>
                </a:tc>
                <a:tc>
                  <a:txBody>
                    <a:bodyPr/>
                    <a:lstStyle/>
                    <a:p>
                      <a:pPr algn="l" fontAlgn="b"/>
                      <a:r>
                        <a:rPr lang="en-US" sz="1100" u="none" strike="noStrike">
                          <a:effectLst/>
                        </a:rPr>
                        <a:t> </a:t>
                      </a:r>
                      <a:endParaRPr lang="en-US" sz="1100" b="0" i="0" u="none" strike="noStrike">
                        <a:solidFill>
                          <a:srgbClr val="000000"/>
                        </a:solidFill>
                        <a:effectLst/>
                        <a:latin typeface="Calibri"/>
                      </a:endParaRPr>
                    </a:p>
                  </a:txBody>
                  <a:tcPr marL="8830" marR="8830" marT="8830" marB="0" anchor="b"/>
                </a:tc>
                <a:tc>
                  <a:txBody>
                    <a:bodyPr/>
                    <a:lstStyle/>
                    <a:p>
                      <a:pPr algn="l" fontAlgn="b"/>
                      <a:r>
                        <a:rPr lang="en-US" sz="1100" u="none" strike="noStrike">
                          <a:effectLst/>
                        </a:rPr>
                        <a:t> </a:t>
                      </a:r>
                      <a:endParaRPr lang="en-US" sz="1100" b="0" i="0" u="none" strike="noStrike">
                        <a:solidFill>
                          <a:srgbClr val="000000"/>
                        </a:solidFill>
                        <a:effectLst/>
                        <a:latin typeface="Calibri"/>
                      </a:endParaRPr>
                    </a:p>
                  </a:txBody>
                  <a:tcPr marL="8830" marR="8830" marT="8830" marB="0" anchor="b"/>
                </a:tc>
                <a:tc>
                  <a:txBody>
                    <a:bodyPr/>
                    <a:lstStyle/>
                    <a:p>
                      <a:pPr algn="ctr" fontAlgn="ctr"/>
                      <a:r>
                        <a:rPr lang="en-US" sz="1100" u="none" strike="noStrike">
                          <a:effectLst/>
                        </a:rPr>
                        <a:t> </a:t>
                      </a:r>
                      <a:endParaRPr lang="en-US" sz="1100" b="0" i="0" u="none" strike="noStrike">
                        <a:solidFill>
                          <a:srgbClr val="000000"/>
                        </a:solidFill>
                        <a:effectLst/>
                        <a:latin typeface="Calibri"/>
                      </a:endParaRPr>
                    </a:p>
                  </a:txBody>
                  <a:tcPr marL="8830" marR="8830" marT="8830" marB="0" anchor="ctr"/>
                </a:tc>
              </a:tr>
              <a:tr h="187598">
                <a:tc>
                  <a:txBody>
                    <a:bodyPr/>
                    <a:lstStyle/>
                    <a:p>
                      <a:pPr algn="ctr" fontAlgn="b"/>
                      <a:r>
                        <a:rPr lang="ka-GE" sz="1100" b="1" u="none" strike="noStrike" dirty="0">
                          <a:effectLst/>
                        </a:rPr>
                        <a:t>რეგიონები</a:t>
                      </a:r>
                      <a:endParaRPr lang="ka-GE" sz="1100" b="1" i="0" u="none" strike="noStrike" dirty="0">
                        <a:solidFill>
                          <a:srgbClr val="000000"/>
                        </a:solidFill>
                        <a:effectLst/>
                        <a:latin typeface="Calibri"/>
                      </a:endParaRPr>
                    </a:p>
                  </a:txBody>
                  <a:tcPr marL="8830" marR="8830" marT="8830" marB="0" anchor="b"/>
                </a:tc>
                <a:tc>
                  <a:txBody>
                    <a:bodyPr/>
                    <a:lstStyle/>
                    <a:p>
                      <a:pPr algn="ctr" fontAlgn="b"/>
                      <a:r>
                        <a:rPr lang="en-US" sz="1100" u="none" strike="noStrike">
                          <a:effectLst/>
                        </a:rPr>
                        <a:t>         817,195.00 </a:t>
                      </a:r>
                      <a:endParaRPr lang="en-US" sz="1100" b="1" i="0" u="none" strike="noStrike">
                        <a:solidFill>
                          <a:srgbClr val="000000"/>
                        </a:solidFill>
                        <a:effectLst/>
                        <a:latin typeface="Calibri"/>
                      </a:endParaRPr>
                    </a:p>
                  </a:txBody>
                  <a:tcPr marL="8830" marR="8830" marT="8830" marB="0" anchor="b"/>
                </a:tc>
                <a:tc>
                  <a:txBody>
                    <a:bodyPr/>
                    <a:lstStyle/>
                    <a:p>
                      <a:pPr algn="ctr" fontAlgn="b"/>
                      <a:r>
                        <a:rPr lang="en-US" sz="1100" u="none" strike="noStrike">
                          <a:effectLst/>
                        </a:rPr>
                        <a:t>36%</a:t>
                      </a:r>
                      <a:endParaRPr lang="en-US" sz="1100" b="0" i="0" u="none" strike="noStrike">
                        <a:solidFill>
                          <a:srgbClr val="000000"/>
                        </a:solidFill>
                        <a:effectLst/>
                        <a:latin typeface="Calibri"/>
                      </a:endParaRPr>
                    </a:p>
                  </a:txBody>
                  <a:tcPr marL="8830" marR="8830" marT="8830" marB="0" anchor="b"/>
                </a:tc>
                <a:tc>
                  <a:txBody>
                    <a:bodyPr/>
                    <a:lstStyle/>
                    <a:p>
                      <a:pPr algn="ctr" fontAlgn="b"/>
                      <a:r>
                        <a:rPr lang="en-US" sz="1100" u="none" strike="noStrike">
                          <a:effectLst/>
                        </a:rPr>
                        <a:t>294619</a:t>
                      </a:r>
                      <a:endParaRPr lang="en-US" sz="1100" b="0" i="0" u="none" strike="noStrike">
                        <a:solidFill>
                          <a:srgbClr val="000000"/>
                        </a:solidFill>
                        <a:effectLst/>
                        <a:latin typeface="Calibri"/>
                      </a:endParaRPr>
                    </a:p>
                  </a:txBody>
                  <a:tcPr marL="8830" marR="8830" marT="8830" marB="0" anchor="b"/>
                </a:tc>
                <a:tc>
                  <a:txBody>
                    <a:bodyPr/>
                    <a:lstStyle/>
                    <a:p>
                      <a:pPr algn="ctr" fontAlgn="ctr"/>
                      <a:r>
                        <a:rPr lang="en-US" sz="1100" u="none" strike="noStrike">
                          <a:effectLst/>
                        </a:rPr>
                        <a:t>7862</a:t>
                      </a:r>
                      <a:endParaRPr lang="en-US" sz="1100" b="0" i="0" u="none" strike="noStrike">
                        <a:solidFill>
                          <a:srgbClr val="000000"/>
                        </a:solidFill>
                        <a:effectLst/>
                        <a:latin typeface="Calibri"/>
                      </a:endParaRPr>
                    </a:p>
                  </a:txBody>
                  <a:tcPr marL="8830" marR="8830" marT="8830" marB="0" anchor="ctr"/>
                </a:tc>
                <a:tc>
                  <a:txBody>
                    <a:bodyPr/>
                    <a:lstStyle/>
                    <a:p>
                      <a:pPr algn="ctr" fontAlgn="b"/>
                      <a:r>
                        <a:rPr lang="en-US" sz="1100" u="none" strike="noStrike">
                          <a:effectLst/>
                        </a:rPr>
                        <a:t>3169</a:t>
                      </a:r>
                      <a:endParaRPr lang="en-US" sz="1100" b="0" i="0" u="none" strike="noStrike">
                        <a:solidFill>
                          <a:srgbClr val="000000"/>
                        </a:solidFill>
                        <a:effectLst/>
                        <a:latin typeface="Calibri"/>
                      </a:endParaRPr>
                    </a:p>
                  </a:txBody>
                  <a:tcPr marL="8830" marR="8830" marT="8830" marB="0" anchor="b"/>
                </a:tc>
                <a:tc>
                  <a:txBody>
                    <a:bodyPr/>
                    <a:lstStyle/>
                    <a:p>
                      <a:pPr algn="ctr" fontAlgn="ctr"/>
                      <a:r>
                        <a:rPr lang="en-US" sz="1100" u="none" strike="noStrike">
                          <a:effectLst/>
                        </a:rPr>
                        <a:t>3.70%</a:t>
                      </a:r>
                      <a:endParaRPr lang="en-US" sz="1100" b="0" i="0" u="none" strike="noStrike">
                        <a:solidFill>
                          <a:srgbClr val="000000"/>
                        </a:solidFill>
                        <a:effectLst/>
                        <a:latin typeface="Calibri"/>
                      </a:endParaRPr>
                    </a:p>
                  </a:txBody>
                  <a:tcPr marL="8830" marR="8830" marT="8830" marB="0" anchor="ctr"/>
                </a:tc>
              </a:tr>
              <a:tr h="187598">
                <a:tc>
                  <a:txBody>
                    <a:bodyPr/>
                    <a:lstStyle/>
                    <a:p>
                      <a:pPr algn="ctr" fontAlgn="b"/>
                      <a:r>
                        <a:rPr lang="ka-GE" sz="1100" u="none" strike="noStrike">
                          <a:effectLst/>
                        </a:rPr>
                        <a:t>გადაუდებელი სტაციონარი </a:t>
                      </a:r>
                      <a:endParaRPr lang="ka-GE" sz="1100" b="0" i="0" u="none" strike="noStrike">
                        <a:solidFill>
                          <a:srgbClr val="000000"/>
                        </a:solidFill>
                        <a:effectLst/>
                        <a:latin typeface="Calibri"/>
                      </a:endParaRPr>
                    </a:p>
                  </a:txBody>
                  <a:tcPr marL="8830" marR="8830" marT="8830" marB="0" anchor="b"/>
                </a:tc>
                <a:tc>
                  <a:txBody>
                    <a:bodyPr/>
                    <a:lstStyle/>
                    <a:p>
                      <a:pPr algn="ctr" fontAlgn="b"/>
                      <a:r>
                        <a:rPr lang="en-US" sz="1100" u="none" strike="noStrike">
                          <a:effectLst/>
                        </a:rPr>
                        <a:t>         143,047.00 </a:t>
                      </a:r>
                      <a:endParaRPr lang="en-US" sz="1100" b="0" i="0" u="none" strike="noStrike">
                        <a:solidFill>
                          <a:srgbClr val="000000"/>
                        </a:solidFill>
                        <a:effectLst/>
                        <a:latin typeface="Calibri"/>
                      </a:endParaRPr>
                    </a:p>
                  </a:txBody>
                  <a:tcPr marL="8830" marR="8830" marT="8830" marB="0" anchor="b"/>
                </a:tc>
                <a:tc>
                  <a:txBody>
                    <a:bodyPr/>
                    <a:lstStyle/>
                    <a:p>
                      <a:pPr algn="ctr" fontAlgn="b"/>
                      <a:r>
                        <a:rPr lang="en-US" sz="1100" b="1" u="none" strike="noStrike" dirty="0">
                          <a:effectLst/>
                        </a:rPr>
                        <a:t>51%</a:t>
                      </a:r>
                      <a:endParaRPr lang="en-US" sz="1100" b="1" i="0" u="none" strike="noStrike" dirty="0">
                        <a:solidFill>
                          <a:srgbClr val="000000"/>
                        </a:solidFill>
                        <a:effectLst/>
                        <a:latin typeface="Calibri"/>
                      </a:endParaRPr>
                    </a:p>
                  </a:txBody>
                  <a:tcPr marL="8830" marR="8830" marT="8830" marB="0" anchor="b"/>
                </a:tc>
                <a:tc>
                  <a:txBody>
                    <a:bodyPr/>
                    <a:lstStyle/>
                    <a:p>
                      <a:pPr algn="ctr" fontAlgn="b"/>
                      <a:r>
                        <a:rPr lang="en-US" sz="1100" u="none" strike="noStrike">
                          <a:effectLst/>
                        </a:rPr>
                        <a:t>73914</a:t>
                      </a:r>
                      <a:endParaRPr lang="en-US" sz="1100" b="0" i="0" u="none" strike="noStrike">
                        <a:solidFill>
                          <a:srgbClr val="000000"/>
                        </a:solidFill>
                        <a:effectLst/>
                        <a:latin typeface="Calibri"/>
                      </a:endParaRPr>
                    </a:p>
                  </a:txBody>
                  <a:tcPr marL="8830" marR="8830" marT="8830" marB="0" anchor="b"/>
                </a:tc>
                <a:tc>
                  <a:txBody>
                    <a:bodyPr/>
                    <a:lstStyle/>
                    <a:p>
                      <a:pPr algn="ctr" fontAlgn="b"/>
                      <a:r>
                        <a:rPr lang="en-US" sz="1100" u="none" strike="noStrike">
                          <a:effectLst/>
                        </a:rPr>
                        <a:t>1738</a:t>
                      </a:r>
                      <a:endParaRPr lang="en-US" sz="1100" b="0" i="0" u="none" strike="noStrike">
                        <a:solidFill>
                          <a:srgbClr val="000000"/>
                        </a:solidFill>
                        <a:effectLst/>
                        <a:latin typeface="Calibri"/>
                      </a:endParaRPr>
                    </a:p>
                  </a:txBody>
                  <a:tcPr marL="8830" marR="8830" marT="8830" marB="0" anchor="b"/>
                </a:tc>
                <a:tc>
                  <a:txBody>
                    <a:bodyPr/>
                    <a:lstStyle/>
                    <a:p>
                      <a:pPr algn="ctr" fontAlgn="b"/>
                      <a:r>
                        <a:rPr lang="en-US" sz="1100" u="none" strike="noStrike">
                          <a:effectLst/>
                        </a:rPr>
                        <a:t>693</a:t>
                      </a:r>
                      <a:endParaRPr lang="en-US" sz="1100" b="0" i="0" u="none" strike="noStrike">
                        <a:solidFill>
                          <a:srgbClr val="000000"/>
                        </a:solidFill>
                        <a:effectLst/>
                        <a:latin typeface="Calibri"/>
                      </a:endParaRPr>
                    </a:p>
                  </a:txBody>
                  <a:tcPr marL="8830" marR="8830" marT="8830" marB="0" anchor="b"/>
                </a:tc>
                <a:tc>
                  <a:txBody>
                    <a:bodyPr/>
                    <a:lstStyle/>
                    <a:p>
                      <a:pPr algn="ctr" fontAlgn="ctr"/>
                      <a:r>
                        <a:rPr lang="en-US" sz="1100" u="none" strike="noStrike">
                          <a:effectLst/>
                        </a:rPr>
                        <a:t>3.30%</a:t>
                      </a:r>
                      <a:endParaRPr lang="en-US" sz="1100" b="0" i="0" u="none" strike="noStrike">
                        <a:solidFill>
                          <a:srgbClr val="000000"/>
                        </a:solidFill>
                        <a:effectLst/>
                        <a:latin typeface="Calibri"/>
                      </a:endParaRPr>
                    </a:p>
                  </a:txBody>
                  <a:tcPr marL="8830" marR="8830" marT="8830" marB="0" anchor="ctr"/>
                </a:tc>
              </a:tr>
              <a:tr h="187598">
                <a:tc>
                  <a:txBody>
                    <a:bodyPr/>
                    <a:lstStyle/>
                    <a:p>
                      <a:pPr algn="ctr" fontAlgn="b"/>
                      <a:r>
                        <a:rPr lang="ka-GE" sz="1100" u="none" strike="noStrike">
                          <a:effectLst/>
                        </a:rPr>
                        <a:t>გადაუდებელი ამბულატორია</a:t>
                      </a:r>
                      <a:endParaRPr lang="ka-GE" sz="1100" b="0" i="0" u="none" strike="noStrike">
                        <a:solidFill>
                          <a:srgbClr val="000000"/>
                        </a:solidFill>
                        <a:effectLst/>
                        <a:latin typeface="Calibri"/>
                      </a:endParaRPr>
                    </a:p>
                  </a:txBody>
                  <a:tcPr marL="8830" marR="8830" marT="8830" marB="0" anchor="b"/>
                </a:tc>
                <a:tc>
                  <a:txBody>
                    <a:bodyPr/>
                    <a:lstStyle/>
                    <a:p>
                      <a:pPr algn="ctr" fontAlgn="b"/>
                      <a:r>
                        <a:rPr lang="en-US" sz="1100" u="none" strike="noStrike">
                          <a:effectLst/>
                        </a:rPr>
                        <a:t>         588,996.00 </a:t>
                      </a:r>
                      <a:endParaRPr lang="en-US" sz="1100" b="0" i="0" u="none" strike="noStrike">
                        <a:solidFill>
                          <a:srgbClr val="000000"/>
                        </a:solidFill>
                        <a:effectLst/>
                        <a:latin typeface="Calibri"/>
                      </a:endParaRPr>
                    </a:p>
                  </a:txBody>
                  <a:tcPr marL="8830" marR="8830" marT="8830" marB="0" anchor="b"/>
                </a:tc>
                <a:tc>
                  <a:txBody>
                    <a:bodyPr/>
                    <a:lstStyle/>
                    <a:p>
                      <a:pPr algn="ctr" fontAlgn="b"/>
                      <a:r>
                        <a:rPr lang="en-US" sz="1100" u="none" strike="noStrike">
                          <a:effectLst/>
                        </a:rPr>
                        <a:t>37%</a:t>
                      </a:r>
                      <a:endParaRPr lang="en-US" sz="1100" b="0" i="0" u="none" strike="noStrike">
                        <a:solidFill>
                          <a:srgbClr val="000000"/>
                        </a:solidFill>
                        <a:effectLst/>
                        <a:latin typeface="Calibri"/>
                      </a:endParaRPr>
                    </a:p>
                  </a:txBody>
                  <a:tcPr marL="8830" marR="8830" marT="8830" marB="0" anchor="b"/>
                </a:tc>
                <a:tc>
                  <a:txBody>
                    <a:bodyPr/>
                    <a:lstStyle/>
                    <a:p>
                      <a:pPr algn="ctr" fontAlgn="b"/>
                      <a:r>
                        <a:rPr lang="en-US" sz="1100" u="none" strike="noStrike">
                          <a:effectLst/>
                        </a:rPr>
                        <a:t>217119</a:t>
                      </a:r>
                      <a:endParaRPr lang="en-US" sz="1100" b="0" i="0" u="none" strike="noStrike">
                        <a:solidFill>
                          <a:srgbClr val="000000"/>
                        </a:solidFill>
                        <a:effectLst/>
                        <a:latin typeface="Calibri"/>
                      </a:endParaRPr>
                    </a:p>
                  </a:txBody>
                  <a:tcPr marL="8830" marR="8830" marT="8830" marB="0" anchor="b"/>
                </a:tc>
                <a:tc>
                  <a:txBody>
                    <a:bodyPr/>
                    <a:lstStyle/>
                    <a:p>
                      <a:pPr algn="ctr" fontAlgn="b"/>
                      <a:r>
                        <a:rPr lang="en-US" sz="1100" u="none" strike="noStrike">
                          <a:effectLst/>
                        </a:rPr>
                        <a:t>6124</a:t>
                      </a:r>
                      <a:endParaRPr lang="en-US" sz="1100" b="0" i="0" u="none" strike="noStrike">
                        <a:solidFill>
                          <a:srgbClr val="000000"/>
                        </a:solidFill>
                        <a:effectLst/>
                        <a:latin typeface="Calibri"/>
                      </a:endParaRPr>
                    </a:p>
                  </a:txBody>
                  <a:tcPr marL="8830" marR="8830" marT="8830" marB="0" anchor="b"/>
                </a:tc>
                <a:tc>
                  <a:txBody>
                    <a:bodyPr/>
                    <a:lstStyle/>
                    <a:p>
                      <a:pPr algn="ctr" fontAlgn="b"/>
                      <a:r>
                        <a:rPr lang="en-US" sz="1100" u="none" strike="noStrike">
                          <a:effectLst/>
                        </a:rPr>
                        <a:t>2476</a:t>
                      </a:r>
                      <a:endParaRPr lang="en-US" sz="1100" b="0" i="0" u="none" strike="noStrike">
                        <a:solidFill>
                          <a:srgbClr val="000000"/>
                        </a:solidFill>
                        <a:effectLst/>
                        <a:latin typeface="Calibri"/>
                      </a:endParaRPr>
                    </a:p>
                  </a:txBody>
                  <a:tcPr marL="8830" marR="8830" marT="8830" marB="0" anchor="b"/>
                </a:tc>
                <a:tc>
                  <a:txBody>
                    <a:bodyPr/>
                    <a:lstStyle/>
                    <a:p>
                      <a:pPr algn="ctr" fontAlgn="ctr"/>
                      <a:r>
                        <a:rPr lang="en-US" sz="1100" u="none" strike="noStrike" dirty="0">
                          <a:effectLst/>
                        </a:rPr>
                        <a:t>3.90%</a:t>
                      </a:r>
                      <a:endParaRPr lang="en-US" sz="1100" b="0" i="0" u="none" strike="noStrike" dirty="0">
                        <a:solidFill>
                          <a:srgbClr val="000000"/>
                        </a:solidFill>
                        <a:effectLst/>
                        <a:latin typeface="Calibri"/>
                      </a:endParaRPr>
                    </a:p>
                  </a:txBody>
                  <a:tcPr marL="8830" marR="8830" marT="8830" marB="0" anchor="ctr"/>
                </a:tc>
              </a:tr>
            </a:tbl>
          </a:graphicData>
        </a:graphic>
      </p:graphicFrame>
    </p:spTree>
    <p:extLst>
      <p:ext uri="{BB962C8B-B14F-4D97-AF65-F5344CB8AC3E}">
        <p14:creationId xmlns:p14="http://schemas.microsoft.com/office/powerpoint/2010/main" val="2473337392"/>
      </p:ext>
    </p:extLst>
  </p:cSld>
  <p:clrMapOvr>
    <a:masterClrMapping/>
  </p:clrMapOvr>
  <p:transition spd="slow">
    <p:wipe dir="r"/>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990600"/>
            <a:ext cx="8534400" cy="5135563"/>
          </a:xfrm>
        </p:spPr>
        <p:txBody>
          <a:bodyPr>
            <a:normAutofit/>
          </a:bodyPr>
          <a:lstStyle/>
          <a:p>
            <a:pPr marL="640080" indent="0">
              <a:spcBef>
                <a:spcPts val="1200"/>
              </a:spcBef>
              <a:spcAft>
                <a:spcPts val="600"/>
              </a:spcAft>
              <a:buNone/>
            </a:pPr>
            <a:r>
              <a:rPr lang="ka-GE" sz="1400" dirty="0"/>
              <a:t>ინსპექტირების </a:t>
            </a:r>
            <a:r>
              <a:rPr lang="ka-GE" sz="1400" dirty="0" smtClean="0"/>
              <a:t>პროცესში </a:t>
            </a:r>
            <a:r>
              <a:rPr lang="ka-GE" sz="1400" dirty="0"/>
              <a:t>ჩართულია 43 ადამიანი ცენტრალურ ოფისში და 33 თანამშრომელი რეგიონში. </a:t>
            </a:r>
            <a:endParaRPr lang="en-US" sz="1400" dirty="0"/>
          </a:p>
          <a:p>
            <a:pPr marL="640080" indent="0" algn="just">
              <a:spcBef>
                <a:spcPts val="1200"/>
              </a:spcBef>
              <a:spcAft>
                <a:spcPts val="600"/>
              </a:spcAft>
              <a:buNone/>
            </a:pPr>
            <a:r>
              <a:rPr lang="ka-GE" sz="1400" b="0" dirty="0"/>
              <a:t>ზედამხედველობის შემდეგ ეტაპზე  - </a:t>
            </a:r>
            <a:r>
              <a:rPr lang="en-US" sz="1400" b="0" dirty="0" err="1"/>
              <a:t>საანგარიშგებო</a:t>
            </a:r>
            <a:r>
              <a:rPr lang="en-US" sz="1400" b="0" dirty="0"/>
              <a:t> </a:t>
            </a:r>
            <a:r>
              <a:rPr lang="en-US" sz="1400" b="0" dirty="0" err="1"/>
              <a:t>დოკუმენტაციის</a:t>
            </a:r>
            <a:r>
              <a:rPr lang="en-US" sz="1400" b="0" dirty="0"/>
              <a:t> </a:t>
            </a:r>
            <a:r>
              <a:rPr lang="en-US" sz="1400" b="0" i="1" dirty="0" err="1"/>
              <a:t>ინსპექტირებისას</a:t>
            </a:r>
            <a:r>
              <a:rPr lang="en-US" sz="1400" b="0" dirty="0"/>
              <a:t> </a:t>
            </a:r>
            <a:r>
              <a:rPr lang="en-US" sz="1400" b="0" dirty="0" err="1"/>
              <a:t>ხდება</a:t>
            </a:r>
            <a:r>
              <a:rPr lang="en-US" sz="1400" b="0" dirty="0"/>
              <a:t>: </a:t>
            </a:r>
            <a:r>
              <a:rPr lang="en-US" sz="1400" b="0" dirty="0" err="1"/>
              <a:t>წარდგენილი</a:t>
            </a:r>
            <a:r>
              <a:rPr lang="ka-GE" sz="1400" b="0" dirty="0"/>
              <a:t> სამედიცინო და ფინანსური </a:t>
            </a:r>
            <a:r>
              <a:rPr lang="en-US" sz="1400" b="0" dirty="0" err="1"/>
              <a:t>დოკუმენტაციის</a:t>
            </a:r>
            <a:r>
              <a:rPr lang="en-US" sz="1400" b="0" dirty="0"/>
              <a:t>  </a:t>
            </a:r>
            <a:r>
              <a:rPr lang="en-US" sz="1400" b="0" dirty="0" err="1"/>
              <a:t>შედარება</a:t>
            </a:r>
            <a:r>
              <a:rPr lang="en-US" sz="1400" b="0" dirty="0"/>
              <a:t>  </a:t>
            </a:r>
            <a:r>
              <a:rPr lang="en-US" sz="1400" b="0" dirty="0" err="1"/>
              <a:t>მიმწოდებლის</a:t>
            </a:r>
            <a:r>
              <a:rPr lang="en-US" sz="1400" b="0" dirty="0"/>
              <a:t>  </a:t>
            </a:r>
            <a:r>
              <a:rPr lang="en-US" sz="1400" b="0" dirty="0" err="1"/>
              <a:t>მიერ</a:t>
            </a:r>
            <a:r>
              <a:rPr lang="en-US" sz="1400" b="0" dirty="0"/>
              <a:t>  </a:t>
            </a:r>
            <a:r>
              <a:rPr lang="en-US" sz="1400" b="0" dirty="0" err="1"/>
              <a:t>შეტყობინებისას</a:t>
            </a:r>
            <a:r>
              <a:rPr lang="ka-GE" sz="1400" b="0" dirty="0"/>
              <a:t> და ანგარიშგებისას  </a:t>
            </a:r>
            <a:r>
              <a:rPr lang="en-US" sz="1400" b="0" dirty="0" err="1"/>
              <a:t>დაფიქსირებულ</a:t>
            </a:r>
            <a:r>
              <a:rPr lang="en-US" sz="1400" b="0" dirty="0"/>
              <a:t> </a:t>
            </a:r>
            <a:r>
              <a:rPr lang="en-US" sz="1400" b="0" dirty="0" err="1"/>
              <a:t>მონაცემებთან</a:t>
            </a:r>
            <a:r>
              <a:rPr lang="en-US" sz="1400" b="0" dirty="0"/>
              <a:t> </a:t>
            </a:r>
            <a:r>
              <a:rPr lang="en-US" sz="1400" b="0" dirty="0" err="1"/>
              <a:t>და</a:t>
            </a:r>
            <a:r>
              <a:rPr lang="en-US" sz="1400" b="0" dirty="0"/>
              <a:t> </a:t>
            </a:r>
            <a:r>
              <a:rPr lang="en-US" sz="1400" b="0" dirty="0" err="1"/>
              <a:t>მონიტორინგის</a:t>
            </a:r>
            <a:r>
              <a:rPr lang="en-US" sz="1400" b="0" dirty="0"/>
              <a:t> </a:t>
            </a:r>
            <a:r>
              <a:rPr lang="en-US" sz="1400" b="0" dirty="0" err="1"/>
              <a:t>შედეგებთან</a:t>
            </a:r>
            <a:r>
              <a:rPr lang="en-US" sz="1400" b="0" dirty="0"/>
              <a:t> (</a:t>
            </a:r>
            <a:r>
              <a:rPr lang="en-US" sz="1400" b="0" dirty="0" err="1"/>
              <a:t>ასეთის</a:t>
            </a:r>
            <a:r>
              <a:rPr lang="en-US" sz="1400" b="0" dirty="0"/>
              <a:t> </a:t>
            </a:r>
            <a:r>
              <a:rPr lang="en-US" sz="1400" b="0" dirty="0" err="1"/>
              <a:t>არსებობის</a:t>
            </a:r>
            <a:r>
              <a:rPr lang="en-US" sz="1400" b="0" dirty="0"/>
              <a:t> </a:t>
            </a:r>
            <a:r>
              <a:rPr lang="en-US" sz="1400" b="0" dirty="0" err="1"/>
              <a:t>შემთხვევაში</a:t>
            </a:r>
            <a:r>
              <a:rPr lang="en-US" sz="1400" b="0" dirty="0"/>
              <a:t>). </a:t>
            </a:r>
            <a:r>
              <a:rPr lang="ka-GE" sz="1400" b="0" dirty="0" smtClean="0"/>
              <a:t>ინსპექტირების პროცესი და შესაბამისად, შესრულებული სამუშაოს ანაზღაურება ან ანაზღაურებაზე უარი  რეგულირდება საქართველოს მთავრობის 2013 წლის 21 თებერვლის დადგენილებით და სათანადო საკანონმდებლო აქტებით</a:t>
            </a:r>
            <a:r>
              <a:rPr lang="ka-GE" sz="1400" b="0" dirty="0"/>
              <a:t>. საანგარიშგებო დოკუმენტაციის დამუშავებისას (ინსპექტირება) ფიქსირდება შემთხვევის/მკურნალობის ეპიზოდის ცალეკული პროგრამული შემთხვევის ანაზღაურების სტატუსი. გასულ წელს პროგრამის ფარლგებში ანაზღაურდა 677 552 415.41 ლარი, პროგრამის პირობების დარღვევის გამო ცალკეული პროგრამული შემთხვევებისა და მკურნალობის სრული ეპიზოდის ფარგლებში </a:t>
            </a:r>
            <a:r>
              <a:rPr lang="ka-GE" sz="1400" dirty="0"/>
              <a:t>არ ანაზღაურდა 25 მლნ </a:t>
            </a:r>
            <a:r>
              <a:rPr lang="ka-GE" sz="1400" dirty="0" smtClean="0"/>
              <a:t>ლარამდე ჯამურად</a:t>
            </a:r>
            <a:r>
              <a:rPr lang="ka-GE" sz="1400" b="0" dirty="0" smtClean="0"/>
              <a:t>, </a:t>
            </a:r>
            <a:r>
              <a:rPr lang="ka-GE" sz="1400" b="0" dirty="0"/>
              <a:t>რაც </a:t>
            </a:r>
            <a:r>
              <a:rPr lang="ka-GE" sz="1400" b="0" dirty="0" smtClean="0"/>
              <a:t>ასანაზღაურებლად წარმოდგენილი თანხის </a:t>
            </a:r>
            <a:r>
              <a:rPr lang="ka-GE" sz="1400" dirty="0"/>
              <a:t>დაახლოებით 4</a:t>
            </a:r>
            <a:r>
              <a:rPr lang="ka-GE" sz="1400" dirty="0" smtClean="0"/>
              <a:t>%-მდეა</a:t>
            </a:r>
            <a:r>
              <a:rPr lang="ka-GE" sz="1400" b="0" dirty="0" smtClean="0"/>
              <a:t>.</a:t>
            </a:r>
            <a:endParaRPr lang="ka-GE" sz="1400" dirty="0" smtClean="0"/>
          </a:p>
          <a:p>
            <a:pPr marL="640080" indent="0" algn="just">
              <a:spcBef>
                <a:spcPts val="1200"/>
              </a:spcBef>
              <a:spcAft>
                <a:spcPts val="600"/>
              </a:spcAft>
              <a:buNone/>
            </a:pPr>
            <a:r>
              <a:rPr lang="ka-GE" sz="1400" b="0" dirty="0" smtClean="0"/>
              <a:t>როგორც მონიტორინგის, ისე ინსპექტირების ეტაპზე დაკორექტირების ძირითადი წილი მოდის გადაუდებელი სტაციონარული მომსახურების შემთხვევებზე. მაღალია მიმწოდებლების მხრიდან არამართებულად წარმოდგენილი </a:t>
            </a:r>
            <a:r>
              <a:rPr lang="ka-GE" sz="1400" i="1" dirty="0" smtClean="0"/>
              <a:t>პირველი დონის ინტენსიური მკურნალობა/მოვლის პროგრამული შემთხვევის ხარჯები</a:t>
            </a:r>
            <a:r>
              <a:rPr lang="ka-GE" sz="1400" b="0" dirty="0" smtClean="0"/>
              <a:t>. ასევე აღსანიშნავია ჩატარებული კონსერვატიული თუ ოპერაციული მკურნალობის შემდგომი </a:t>
            </a:r>
            <a:r>
              <a:rPr lang="ka-GE" sz="1400" i="1" dirty="0" smtClean="0"/>
              <a:t>რეჰოსპიტალიზაციის</a:t>
            </a:r>
            <a:r>
              <a:rPr lang="ka-GE" sz="1400" b="0" dirty="0" smtClean="0"/>
              <a:t> შემთხვევები.</a:t>
            </a:r>
            <a:endParaRPr lang="en-US" sz="1400" b="0" dirty="0"/>
          </a:p>
        </p:txBody>
      </p:sp>
      <p:sp>
        <p:nvSpPr>
          <p:cNvPr id="4" name="Title 1"/>
          <p:cNvSpPr>
            <a:spLocks noGrp="1"/>
          </p:cNvSpPr>
          <p:nvPr>
            <p:ph type="title"/>
          </p:nvPr>
        </p:nvSpPr>
        <p:spPr>
          <a:xfrm>
            <a:off x="609600" y="533400"/>
            <a:ext cx="8229600" cy="381000"/>
          </a:xfrm>
        </p:spPr>
        <p:txBody>
          <a:bodyPr>
            <a:normAutofit fontScale="90000"/>
          </a:bodyPr>
          <a:lstStyle/>
          <a:p>
            <a:r>
              <a:rPr lang="ka-GE" sz="2000" dirty="0" smtClean="0">
                <a:effectLst/>
              </a:rPr>
              <a:t>ინპექტირება (შესრულებული სამუშაოს დამუშავება)</a:t>
            </a:r>
            <a:endParaRPr lang="en-US" sz="2000" dirty="0"/>
          </a:p>
        </p:txBody>
      </p:sp>
    </p:spTree>
    <p:extLst>
      <p:ext uri="{BB962C8B-B14F-4D97-AF65-F5344CB8AC3E}">
        <p14:creationId xmlns:p14="http://schemas.microsoft.com/office/powerpoint/2010/main" val="3573124679"/>
      </p:ext>
    </p:extLst>
  </p:cSld>
  <p:clrMapOvr>
    <a:masterClrMapping/>
  </p:clrMapOvr>
  <p:transition spd="slow">
    <p:wipe dir="r"/>
  </p:transition>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95400" y="457200"/>
            <a:ext cx="7620000" cy="533400"/>
          </a:xfrm>
        </p:spPr>
        <p:txBody>
          <a:bodyPr>
            <a:normAutofit fontScale="90000"/>
          </a:bodyPr>
          <a:lstStyle/>
          <a:p>
            <a:r>
              <a:rPr lang="ka-GE" dirty="0" smtClean="0"/>
              <a:t>კონტროლის დეპარტამენტი</a:t>
            </a:r>
            <a:endParaRPr lang="en-US" dirty="0"/>
          </a:p>
        </p:txBody>
      </p:sp>
      <p:sp>
        <p:nvSpPr>
          <p:cNvPr id="3" name="Content Placeholder 2"/>
          <p:cNvSpPr>
            <a:spLocks noGrp="1"/>
          </p:cNvSpPr>
          <p:nvPr>
            <p:ph idx="1"/>
          </p:nvPr>
        </p:nvSpPr>
        <p:spPr>
          <a:xfrm>
            <a:off x="457200" y="1295400"/>
            <a:ext cx="8229600" cy="4830763"/>
          </a:xfrm>
        </p:spPr>
        <p:txBody>
          <a:bodyPr>
            <a:normAutofit/>
          </a:bodyPr>
          <a:lstStyle/>
          <a:p>
            <a:pPr marL="114300" indent="0" algn="just">
              <a:spcBef>
                <a:spcPts val="1200"/>
              </a:spcBef>
              <a:spcAft>
                <a:spcPts val="600"/>
              </a:spcAft>
              <a:buNone/>
            </a:pPr>
            <a:r>
              <a:rPr lang="ka-GE" sz="1400" b="0" dirty="0"/>
              <a:t>ზედამხედველობის შემდეგ, </a:t>
            </a:r>
            <a:r>
              <a:rPr lang="ka-GE" sz="1400" b="0" i="1" dirty="0"/>
              <a:t>კონტროლის,</a:t>
            </a:r>
            <a:r>
              <a:rPr lang="ka-GE" sz="1400" b="0" dirty="0"/>
              <a:t> ეტაპზე ხორციელდება </a:t>
            </a:r>
            <a:r>
              <a:rPr lang="en-US" sz="1400" b="0" dirty="0" err="1"/>
              <a:t>გაწეული</a:t>
            </a:r>
            <a:r>
              <a:rPr lang="en-US" sz="1400" b="0" dirty="0"/>
              <a:t>  </a:t>
            </a:r>
            <a:r>
              <a:rPr lang="en-US" sz="1400" b="0" dirty="0" err="1"/>
              <a:t>სამედიცინო</a:t>
            </a:r>
            <a:r>
              <a:rPr lang="en-US" sz="1400" b="0" dirty="0"/>
              <a:t>  </a:t>
            </a:r>
            <a:r>
              <a:rPr lang="en-US" sz="1400" b="0" dirty="0" err="1"/>
              <a:t>მომსახურების</a:t>
            </a:r>
            <a:r>
              <a:rPr lang="en-US" sz="1400" b="0" dirty="0"/>
              <a:t> </a:t>
            </a:r>
            <a:r>
              <a:rPr lang="en-US" sz="1400" b="0" dirty="0" err="1"/>
              <a:t>შესაბამისობის</a:t>
            </a:r>
            <a:r>
              <a:rPr lang="en-US" sz="1400" b="0" dirty="0"/>
              <a:t> </a:t>
            </a:r>
            <a:r>
              <a:rPr lang="ka-GE" sz="1400" b="0" dirty="0"/>
              <a:t>დადგენა პროგრამით </a:t>
            </a:r>
            <a:r>
              <a:rPr lang="en-US" sz="1400" b="0" dirty="0" err="1"/>
              <a:t>განსაზღვრულ</a:t>
            </a:r>
            <a:r>
              <a:rPr lang="en-US" sz="1400" b="0" dirty="0"/>
              <a:t> </a:t>
            </a:r>
            <a:r>
              <a:rPr lang="en-US" sz="1400" b="0" dirty="0" err="1"/>
              <a:t>მომსახურების</a:t>
            </a:r>
            <a:r>
              <a:rPr lang="en-US" sz="1400" b="0" dirty="0"/>
              <a:t> </a:t>
            </a:r>
            <a:r>
              <a:rPr lang="en-US" sz="1400" b="0" dirty="0" err="1"/>
              <a:t>მოცულობასთან</a:t>
            </a:r>
            <a:r>
              <a:rPr lang="ka-GE" sz="1400" b="0" dirty="0"/>
              <a:t>, გ</a:t>
            </a:r>
            <a:r>
              <a:rPr lang="en-US" sz="1400" b="0" dirty="0" err="1"/>
              <a:t>აწეული</a:t>
            </a:r>
            <a:r>
              <a:rPr lang="en-US" sz="1400" b="0" dirty="0"/>
              <a:t>  </a:t>
            </a:r>
            <a:r>
              <a:rPr lang="en-US" sz="1400" b="0" dirty="0" err="1"/>
              <a:t>სამედიცინო</a:t>
            </a:r>
            <a:r>
              <a:rPr lang="en-US" sz="1400" b="0" dirty="0"/>
              <a:t> </a:t>
            </a:r>
            <a:r>
              <a:rPr lang="en-US" sz="1400" b="0" dirty="0" err="1"/>
              <a:t>მოსახურების</a:t>
            </a:r>
            <a:r>
              <a:rPr lang="en-US" sz="1400" b="0" dirty="0"/>
              <a:t> </a:t>
            </a:r>
            <a:r>
              <a:rPr lang="en-US" sz="1400" b="0" dirty="0" err="1"/>
              <a:t>თაობაზე</a:t>
            </a:r>
            <a:r>
              <a:rPr lang="en-US" sz="1400" b="0" dirty="0"/>
              <a:t>  </a:t>
            </a:r>
            <a:r>
              <a:rPr lang="en-US" sz="1400" b="0" dirty="0" err="1"/>
              <a:t>პროგრამის</a:t>
            </a:r>
            <a:r>
              <a:rPr lang="en-US" sz="1400" b="0" dirty="0"/>
              <a:t> </a:t>
            </a:r>
            <a:r>
              <a:rPr lang="en-US" sz="1400" b="0" dirty="0" err="1"/>
              <a:t>განმახორციელებლის</a:t>
            </a:r>
            <a:r>
              <a:rPr lang="en-US" sz="1400" b="0" dirty="0"/>
              <a:t>  </a:t>
            </a:r>
            <a:r>
              <a:rPr lang="en-US" sz="1400" b="0" dirty="0" err="1"/>
              <a:t>მიერ</a:t>
            </a:r>
            <a:r>
              <a:rPr lang="en-US" sz="1400" b="0" dirty="0"/>
              <a:t> </a:t>
            </a:r>
            <a:r>
              <a:rPr lang="en-US" sz="1400" b="0" dirty="0" err="1"/>
              <a:t>მიღებული</a:t>
            </a:r>
            <a:r>
              <a:rPr lang="en-US" sz="1400" b="0" dirty="0"/>
              <a:t> </a:t>
            </a:r>
            <a:r>
              <a:rPr lang="en-US" sz="1400" b="0" dirty="0" err="1"/>
              <a:t>ელექტრონული</a:t>
            </a:r>
            <a:r>
              <a:rPr lang="en-US" sz="1400" b="0" dirty="0"/>
              <a:t> </a:t>
            </a:r>
            <a:r>
              <a:rPr lang="en-US" sz="1400" b="0" dirty="0" err="1"/>
              <a:t>და</a:t>
            </a:r>
            <a:r>
              <a:rPr lang="en-US" sz="1400" b="0" dirty="0"/>
              <a:t>/</a:t>
            </a:r>
            <a:r>
              <a:rPr lang="en-US" sz="1400" b="0" dirty="0" err="1"/>
              <a:t>ან</a:t>
            </a:r>
            <a:r>
              <a:rPr lang="en-US" sz="1400" b="0" dirty="0"/>
              <a:t> </a:t>
            </a:r>
            <a:r>
              <a:rPr lang="en-US" sz="1400" b="0" dirty="0" err="1"/>
              <a:t>მატერიალური</a:t>
            </a:r>
            <a:r>
              <a:rPr lang="en-US" sz="1400" b="0" dirty="0"/>
              <a:t> </a:t>
            </a:r>
            <a:r>
              <a:rPr lang="en-US" sz="1400" b="0" dirty="0" err="1"/>
              <a:t>ინფორმაციის</a:t>
            </a:r>
            <a:r>
              <a:rPr lang="en-US" sz="1400" b="0" dirty="0"/>
              <a:t> </a:t>
            </a:r>
            <a:r>
              <a:rPr lang="en-US" sz="1400" b="0" dirty="0" err="1"/>
              <a:t>შედარებას</a:t>
            </a:r>
            <a:r>
              <a:rPr lang="en-US" sz="1400" b="0" dirty="0"/>
              <a:t>  </a:t>
            </a:r>
            <a:r>
              <a:rPr lang="en-US" sz="1400" b="0" dirty="0" err="1"/>
              <a:t>მიმწოდებელთან</a:t>
            </a:r>
            <a:r>
              <a:rPr lang="en-US" sz="1400" b="0" dirty="0"/>
              <a:t> </a:t>
            </a:r>
            <a:r>
              <a:rPr lang="en-US" sz="1400" b="0" dirty="0" err="1"/>
              <a:t>არსებულ</a:t>
            </a:r>
            <a:r>
              <a:rPr lang="en-US" sz="1400" b="0" dirty="0"/>
              <a:t> </a:t>
            </a:r>
            <a:r>
              <a:rPr lang="en-US" sz="1400" b="0" dirty="0" err="1"/>
              <a:t>დოკუმენტაციასთან</a:t>
            </a:r>
            <a:r>
              <a:rPr lang="en-US" sz="1400" b="0" dirty="0"/>
              <a:t> </a:t>
            </a:r>
            <a:r>
              <a:rPr lang="ka-GE" sz="1400" b="0" dirty="0"/>
              <a:t>შესაბამისი უფლებამოსილების ფარგლებში</a:t>
            </a:r>
            <a:r>
              <a:rPr lang="ka-GE" sz="1400" b="0" dirty="0" smtClean="0"/>
              <a:t>. </a:t>
            </a:r>
          </a:p>
          <a:p>
            <a:pPr marL="114300" indent="0" algn="just">
              <a:spcBef>
                <a:spcPts val="1200"/>
              </a:spcBef>
              <a:spcAft>
                <a:spcPts val="600"/>
              </a:spcAft>
              <a:buNone/>
            </a:pPr>
            <a:r>
              <a:rPr lang="ka-GE" sz="1400" b="0" dirty="0" smtClean="0"/>
              <a:t>აღნიშნული </a:t>
            </a:r>
            <a:r>
              <a:rPr lang="ka-GE" sz="1400" b="0" dirty="0"/>
              <a:t>საქმიანობა ხორციელდება სსიპ - სოციალური მომსახურების სააგენტოს კონტროლის დეპარტამენტის ჯანმრთელობის დაცვის პროგრამების კოტროლის სამმართველოს 11 თანამშრომლისა და საყოველთაო ჯანმრთელობის დაცვის მართვის დეპარტამენტიდან მივლინებული 3-5 </a:t>
            </a:r>
            <a:r>
              <a:rPr lang="ka-GE" sz="1400" b="0" dirty="0" smtClean="0"/>
              <a:t>თანამშრომლის მიერ</a:t>
            </a:r>
            <a:r>
              <a:rPr lang="ka-GE" sz="1400" b="0" dirty="0"/>
              <a:t>. საქართველოს მთავრობის 2013 წლის 21 თებერვლის N36 დადგენილებაში შესაბამისი ცვლილებების განხორციელების კვალობაზე, ჯანმრთელობის დაცვის პროგრამების კონტროლის სამმართველომ კონტროლის განხორციელება დაიწყო 2015 წლის 1 მარტიდან. </a:t>
            </a:r>
            <a:endParaRPr lang="ka-GE" sz="1400" b="0" dirty="0" smtClean="0"/>
          </a:p>
          <a:p>
            <a:pPr marL="114300" indent="0" algn="just">
              <a:spcBef>
                <a:spcPts val="1200"/>
              </a:spcBef>
              <a:spcAft>
                <a:spcPts val="600"/>
              </a:spcAft>
              <a:buNone/>
            </a:pPr>
            <a:r>
              <a:rPr lang="ka-GE" sz="1400" dirty="0" smtClean="0"/>
              <a:t>კონტროლი </a:t>
            </a:r>
            <a:r>
              <a:rPr lang="ka-GE" sz="1400" dirty="0"/>
              <a:t>განხორციელდა </a:t>
            </a:r>
            <a:r>
              <a:rPr lang="ka-GE" sz="1400" b="0" dirty="0"/>
              <a:t>საყოველთაო ჯანმრთელობის დაცვის სახელმწიფო პროგრამის  </a:t>
            </a:r>
            <a:r>
              <a:rPr lang="ka-GE" sz="1400" b="0" dirty="0" smtClean="0"/>
              <a:t>მიმწოდებელ 66 დაწესებულებაში (მათ შორის, 66 </a:t>
            </a:r>
            <a:r>
              <a:rPr lang="ka-GE" sz="1400" b="0" dirty="0"/>
              <a:t>დაწესებულებაში </a:t>
            </a:r>
            <a:r>
              <a:rPr lang="ka-GE" sz="1400" b="0" dirty="0" smtClean="0"/>
              <a:t>საქართველოს </a:t>
            </a:r>
            <a:r>
              <a:rPr lang="ka-GE" sz="1400" b="0" dirty="0"/>
              <a:t>ფინანსთა სამინისტროს საგამოძიებო სამსახურის საგამოძიებო დეპარტამენტის მომართვის წერილებისა და დადგენილებების </a:t>
            </a:r>
            <a:r>
              <a:rPr lang="ka-GE" sz="1400" b="0" dirty="0" smtClean="0"/>
              <a:t>საფუძველზე </a:t>
            </a:r>
            <a:r>
              <a:rPr lang="ka-GE" sz="1400" b="0" dirty="0" smtClean="0"/>
              <a:t>და </a:t>
            </a:r>
            <a:r>
              <a:rPr lang="ka-GE" sz="1400" b="0" dirty="0"/>
              <a:t>ჯანმრთელობის დაცვის სახელმწიფო პროგრამის  მიმწოდებელ 9 დაწესებულებაში. </a:t>
            </a:r>
            <a:r>
              <a:rPr lang="ka-GE" sz="1400" dirty="0"/>
              <a:t>სულ: 75 </a:t>
            </a:r>
            <a:r>
              <a:rPr lang="ka-GE" sz="1400" b="0" dirty="0"/>
              <a:t>მიმწოდებელთან ჩატარებული კონტროლის შედეგად მიმწოდებლების მხრიდან </a:t>
            </a:r>
            <a:r>
              <a:rPr lang="ka-GE" sz="1400" dirty="0"/>
              <a:t>სახელმწიფო </a:t>
            </a:r>
            <a:r>
              <a:rPr lang="ka-GE" sz="1400" dirty="0" smtClean="0"/>
              <a:t>ბიუჯეტის სასარგებლოდ ამოსაღებმა </a:t>
            </a:r>
            <a:r>
              <a:rPr lang="ka-GE" sz="1400" dirty="0"/>
              <a:t>თანხამ </a:t>
            </a:r>
            <a:r>
              <a:rPr lang="ka-GE" sz="1400" dirty="0" smtClean="0"/>
              <a:t> შეადგინა  </a:t>
            </a:r>
            <a:r>
              <a:rPr lang="en-US" sz="1400" dirty="0" smtClean="0"/>
              <a:t>13,320,385</a:t>
            </a:r>
            <a:r>
              <a:rPr lang="ka-GE" sz="1400" dirty="0" smtClean="0"/>
              <a:t> </a:t>
            </a:r>
            <a:r>
              <a:rPr lang="ka-GE" sz="1400" dirty="0" smtClean="0"/>
              <a:t>ლარი</a:t>
            </a:r>
            <a:r>
              <a:rPr lang="ka-GE" sz="1400" dirty="0"/>
              <a:t>. </a:t>
            </a:r>
            <a:endParaRPr lang="en-US" sz="1400" dirty="0"/>
          </a:p>
        </p:txBody>
      </p:sp>
    </p:spTree>
    <p:extLst>
      <p:ext uri="{BB962C8B-B14F-4D97-AF65-F5344CB8AC3E}">
        <p14:creationId xmlns:p14="http://schemas.microsoft.com/office/powerpoint/2010/main" val="3115707045"/>
      </p:ext>
    </p:extLst>
  </p:cSld>
  <p:clrMapOvr>
    <a:masterClrMapping/>
  </p:clrMapOvr>
  <p:transition spd="slow">
    <p:wipe dir="r"/>
  </p:transition>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457200"/>
            <a:ext cx="8229600" cy="609600"/>
          </a:xfrm>
        </p:spPr>
        <p:txBody>
          <a:bodyPr/>
          <a:lstStyle/>
          <a:p>
            <a:r>
              <a:rPr lang="ka-GE" dirty="0" smtClean="0"/>
              <a:t>კონტროლი</a:t>
            </a:r>
            <a:endParaRPr lang="en-US" dirty="0"/>
          </a:p>
        </p:txBody>
      </p:sp>
      <p:graphicFrame>
        <p:nvGraphicFramePr>
          <p:cNvPr id="7" name="Table 6"/>
          <p:cNvGraphicFramePr>
            <a:graphicFrameLocks noGrp="1"/>
          </p:cNvGraphicFramePr>
          <p:nvPr>
            <p:extLst>
              <p:ext uri="{D42A27DB-BD31-4B8C-83A1-F6EECF244321}">
                <p14:modId xmlns:p14="http://schemas.microsoft.com/office/powerpoint/2010/main" val="1494400005"/>
              </p:ext>
            </p:extLst>
          </p:nvPr>
        </p:nvGraphicFramePr>
        <p:xfrm>
          <a:off x="381000" y="1143000"/>
          <a:ext cx="8458199" cy="4724400"/>
        </p:xfrm>
        <a:graphic>
          <a:graphicData uri="http://schemas.openxmlformats.org/drawingml/2006/table">
            <a:tbl>
              <a:tblPr>
                <a:tableStyleId>{5C22544A-7EE6-4342-B048-85BDC9FD1C3A}</a:tableStyleId>
              </a:tblPr>
              <a:tblGrid>
                <a:gridCol w="1691336"/>
                <a:gridCol w="824973"/>
                <a:gridCol w="783202"/>
                <a:gridCol w="2715099"/>
                <a:gridCol w="835415"/>
                <a:gridCol w="835415"/>
                <a:gridCol w="772759"/>
              </a:tblGrid>
              <a:tr h="1206230">
                <a:tc gridSpan="7">
                  <a:txBody>
                    <a:bodyPr/>
                    <a:lstStyle/>
                    <a:p>
                      <a:pPr algn="ctr" fontAlgn="ctr"/>
                      <a:r>
                        <a:rPr lang="ka-GE" sz="1200" u="none" strike="noStrike" dirty="0">
                          <a:effectLst/>
                        </a:rPr>
                        <a:t>სსიპ სოციალური მომსახურების სააგენტოს კონტროლის დეპარტამენტის მიერ 2015 წლის 1 მარტიდან 2017 წლის 1 იანვრამდე პერიოდში „საყოველთაო ჯანდაცვის და ჯანმრთელობის დაცვის სახემწიფო პროგრამის ფარგლებში განხორციელებული კონტროლის შედეგების შესახებ</a:t>
                      </a:r>
                      <a:endParaRPr lang="ka-GE" sz="1200" b="0" i="0" u="none" strike="noStrike" dirty="0">
                        <a:solidFill>
                          <a:srgbClr val="000000"/>
                        </a:solidFill>
                        <a:effectLst/>
                        <a:latin typeface="Calibri"/>
                      </a:endParaRPr>
                    </a:p>
                  </a:txBody>
                  <a:tcPr marL="9525" marR="9525" marT="9525" marB="0" anchor="ct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753894">
                <a:tc rowSpan="2">
                  <a:txBody>
                    <a:bodyPr/>
                    <a:lstStyle/>
                    <a:p>
                      <a:pPr algn="ctr" fontAlgn="ctr"/>
                      <a:r>
                        <a:rPr lang="ka-GE" sz="1200" u="none" strike="noStrike">
                          <a:effectLst/>
                        </a:rPr>
                        <a:t>რეგისტრირებული </a:t>
                      </a:r>
                      <a:br>
                        <a:rPr lang="ka-GE" sz="1200" u="none" strike="noStrike">
                          <a:effectLst/>
                        </a:rPr>
                      </a:br>
                      <a:r>
                        <a:rPr lang="ka-GE" sz="1200" u="none" strike="noStrike">
                          <a:effectLst/>
                        </a:rPr>
                        <a:t>მიმწოდებლების</a:t>
                      </a:r>
                      <a:br>
                        <a:rPr lang="ka-GE" sz="1200" u="none" strike="noStrike">
                          <a:effectLst/>
                        </a:rPr>
                      </a:br>
                      <a:r>
                        <a:rPr lang="ka-GE" sz="1200" u="none" strike="noStrike">
                          <a:effectLst/>
                        </a:rPr>
                        <a:t>რაოდენობა</a:t>
                      </a:r>
                      <a:endParaRPr lang="ka-GE" sz="1200" b="0" i="0" u="none" strike="noStrike">
                        <a:solidFill>
                          <a:srgbClr val="000000"/>
                        </a:solidFill>
                        <a:effectLst/>
                        <a:latin typeface="Sylfaen"/>
                      </a:endParaRPr>
                    </a:p>
                  </a:txBody>
                  <a:tcPr marL="9525" marR="9525" marT="9525" marB="0" anchor="ctr"/>
                </a:tc>
                <a:tc gridSpan="2">
                  <a:txBody>
                    <a:bodyPr/>
                    <a:lstStyle/>
                    <a:p>
                      <a:pPr algn="ctr" fontAlgn="ctr"/>
                      <a:r>
                        <a:rPr lang="ka-GE" sz="1200" u="none" strike="noStrike">
                          <a:effectLst/>
                        </a:rPr>
                        <a:t>შემოწმება ჩატარდა მიმწოდებლებთან</a:t>
                      </a:r>
                      <a:br>
                        <a:rPr lang="ka-GE" sz="1200" u="none" strike="noStrike">
                          <a:effectLst/>
                        </a:rPr>
                      </a:br>
                      <a:r>
                        <a:rPr lang="ka-GE" sz="1200" u="none" strike="noStrike">
                          <a:effectLst/>
                        </a:rPr>
                        <a:t>რაოდენობა</a:t>
                      </a:r>
                      <a:endParaRPr lang="ka-GE" sz="1200" b="0" i="0" u="none" strike="noStrike">
                        <a:solidFill>
                          <a:srgbClr val="000000"/>
                        </a:solidFill>
                        <a:effectLst/>
                        <a:latin typeface="Sylfaen"/>
                      </a:endParaRPr>
                    </a:p>
                  </a:txBody>
                  <a:tcPr marL="9525" marR="9525" marT="9525" marB="0" anchor="ctr"/>
                </a:tc>
                <a:tc hMerge="1">
                  <a:txBody>
                    <a:bodyPr/>
                    <a:lstStyle/>
                    <a:p>
                      <a:endParaRPr lang="en-US"/>
                    </a:p>
                  </a:txBody>
                  <a:tcPr/>
                </a:tc>
                <a:tc rowSpan="2">
                  <a:txBody>
                    <a:bodyPr/>
                    <a:lstStyle/>
                    <a:p>
                      <a:pPr algn="ctr" fontAlgn="ctr"/>
                      <a:r>
                        <a:rPr lang="ka-GE" sz="1200" u="none" strike="noStrike" dirty="0">
                          <a:effectLst/>
                        </a:rPr>
                        <a:t>სულ: 66 აქტით დაკისრებული</a:t>
                      </a:r>
                      <a:br>
                        <a:rPr lang="ka-GE" sz="1200" u="none" strike="noStrike" dirty="0">
                          <a:effectLst/>
                        </a:rPr>
                      </a:br>
                      <a:r>
                        <a:rPr lang="ka-GE" sz="1200" u="none" strike="noStrike" dirty="0">
                          <a:effectLst/>
                        </a:rPr>
                        <a:t>საჯარიმო სანქციის</a:t>
                      </a:r>
                      <a:br>
                        <a:rPr lang="ka-GE" sz="1200" u="none" strike="noStrike" dirty="0">
                          <a:effectLst/>
                        </a:rPr>
                      </a:br>
                      <a:r>
                        <a:rPr lang="ka-GE" sz="1200" u="none" strike="noStrike" dirty="0">
                          <a:effectLst/>
                        </a:rPr>
                        <a:t>თანხა ლარი </a:t>
                      </a:r>
                      <a:endParaRPr lang="ka-GE" sz="1200" b="0" i="0" u="none" strike="noStrike" dirty="0">
                        <a:solidFill>
                          <a:srgbClr val="000000"/>
                        </a:solidFill>
                        <a:effectLst/>
                        <a:latin typeface="Sylfaen"/>
                      </a:endParaRPr>
                    </a:p>
                  </a:txBody>
                  <a:tcPr marL="9525" marR="9525" marT="9525" marB="0" anchor="ctr"/>
                </a:tc>
                <a:tc gridSpan="3">
                  <a:txBody>
                    <a:bodyPr/>
                    <a:lstStyle/>
                    <a:p>
                      <a:pPr algn="ctr" fontAlgn="ctr"/>
                      <a:r>
                        <a:rPr lang="ka-GE" sz="1200" u="none" strike="noStrike">
                          <a:effectLst/>
                        </a:rPr>
                        <a:t>სასამართლო განხილვა</a:t>
                      </a:r>
                      <a:br>
                        <a:rPr lang="ka-GE" sz="1200" u="none" strike="noStrike">
                          <a:effectLst/>
                        </a:rPr>
                      </a:br>
                      <a:r>
                        <a:rPr lang="ka-GE" sz="1200" u="none" strike="noStrike">
                          <a:effectLst/>
                        </a:rPr>
                        <a:t>რაოდენობა</a:t>
                      </a:r>
                      <a:endParaRPr lang="ka-GE" sz="1200" b="0" i="0" u="none" strike="noStrike">
                        <a:solidFill>
                          <a:srgbClr val="000000"/>
                        </a:solidFill>
                        <a:effectLst/>
                        <a:latin typeface="Sylfaen"/>
                      </a:endParaRPr>
                    </a:p>
                  </a:txBody>
                  <a:tcPr marL="9525" marR="9525" marT="9525" marB="0" anchor="ctr"/>
                </a:tc>
                <a:tc hMerge="1">
                  <a:txBody>
                    <a:bodyPr/>
                    <a:lstStyle/>
                    <a:p>
                      <a:endParaRPr lang="en-US"/>
                    </a:p>
                  </a:txBody>
                  <a:tcPr/>
                </a:tc>
                <a:tc hMerge="1">
                  <a:txBody>
                    <a:bodyPr/>
                    <a:lstStyle/>
                    <a:p>
                      <a:endParaRPr lang="en-US"/>
                    </a:p>
                  </a:txBody>
                  <a:tcPr/>
                </a:tc>
              </a:tr>
              <a:tr h="2299375">
                <a:tc vMerge="1">
                  <a:txBody>
                    <a:bodyPr/>
                    <a:lstStyle/>
                    <a:p>
                      <a:endParaRPr lang="en-US"/>
                    </a:p>
                  </a:txBody>
                  <a:tcPr/>
                </a:tc>
                <a:tc>
                  <a:txBody>
                    <a:bodyPr/>
                    <a:lstStyle/>
                    <a:p>
                      <a:pPr algn="ctr" fontAlgn="ctr"/>
                      <a:r>
                        <a:rPr lang="ka-GE" sz="1200" u="none" strike="noStrike">
                          <a:effectLst/>
                        </a:rPr>
                        <a:t>გეგმიური </a:t>
                      </a:r>
                      <a:br>
                        <a:rPr lang="ka-GE" sz="1200" u="none" strike="noStrike">
                          <a:effectLst/>
                        </a:rPr>
                      </a:br>
                      <a:r>
                        <a:rPr lang="ka-GE" sz="1200" u="none" strike="noStrike">
                          <a:effectLst/>
                        </a:rPr>
                        <a:t>ამბულატორიული</a:t>
                      </a:r>
                      <a:br>
                        <a:rPr lang="ka-GE" sz="1200" u="none" strike="noStrike">
                          <a:effectLst/>
                        </a:rPr>
                      </a:br>
                      <a:r>
                        <a:rPr lang="ka-GE" sz="1200" u="none" strike="noStrike">
                          <a:effectLst/>
                        </a:rPr>
                        <a:t>კომპონენტი (კაპიტაცია)</a:t>
                      </a:r>
                      <a:endParaRPr lang="ka-GE" sz="1200" b="0" i="0" u="none" strike="noStrike">
                        <a:solidFill>
                          <a:srgbClr val="000000"/>
                        </a:solidFill>
                        <a:effectLst/>
                        <a:latin typeface="Sylfaen"/>
                      </a:endParaRPr>
                    </a:p>
                  </a:txBody>
                  <a:tcPr marL="9525" marR="9525" marT="9525" marB="0" vert="vert270" anchor="ctr"/>
                </a:tc>
                <a:tc>
                  <a:txBody>
                    <a:bodyPr/>
                    <a:lstStyle/>
                    <a:p>
                      <a:pPr algn="ctr" fontAlgn="ctr"/>
                      <a:r>
                        <a:rPr lang="ka-GE" sz="1200" u="none" strike="noStrike">
                          <a:effectLst/>
                        </a:rPr>
                        <a:t>სტაციონარი,</a:t>
                      </a:r>
                      <a:br>
                        <a:rPr lang="ka-GE" sz="1200" u="none" strike="noStrike">
                          <a:effectLst/>
                        </a:rPr>
                      </a:br>
                      <a:r>
                        <a:rPr lang="ka-GE" sz="1200" u="none" strike="noStrike">
                          <a:effectLst/>
                        </a:rPr>
                        <a:t>გადაუდებელი</a:t>
                      </a:r>
                      <a:br>
                        <a:rPr lang="ka-GE" sz="1200" u="none" strike="noStrike">
                          <a:effectLst/>
                        </a:rPr>
                      </a:br>
                      <a:r>
                        <a:rPr lang="ka-GE" sz="1200" u="none" strike="noStrike">
                          <a:effectLst/>
                        </a:rPr>
                        <a:t>ამბულატორია</a:t>
                      </a:r>
                      <a:endParaRPr lang="ka-GE" sz="1200" b="0" i="0" u="none" strike="noStrike">
                        <a:solidFill>
                          <a:srgbClr val="000000"/>
                        </a:solidFill>
                        <a:effectLst/>
                        <a:latin typeface="Sylfaen"/>
                      </a:endParaRPr>
                    </a:p>
                  </a:txBody>
                  <a:tcPr marL="9525" marR="9525" marT="9525" marB="0" vert="vert270" anchor="ctr"/>
                </a:tc>
                <a:tc vMerge="1">
                  <a:txBody>
                    <a:bodyPr/>
                    <a:lstStyle/>
                    <a:p>
                      <a:endParaRPr lang="en-US"/>
                    </a:p>
                  </a:txBody>
                  <a:tcPr/>
                </a:tc>
                <a:tc>
                  <a:txBody>
                    <a:bodyPr/>
                    <a:lstStyle/>
                    <a:p>
                      <a:pPr algn="ctr" fontAlgn="ctr"/>
                      <a:r>
                        <a:rPr lang="ka-GE" sz="1200" u="none" strike="noStrike">
                          <a:effectLst/>
                        </a:rPr>
                        <a:t>მიმდინარეობს</a:t>
                      </a:r>
                      <a:endParaRPr lang="ka-GE" sz="1200" b="0" i="0" u="none" strike="noStrike">
                        <a:solidFill>
                          <a:srgbClr val="000000"/>
                        </a:solidFill>
                        <a:effectLst/>
                        <a:latin typeface="Sylfaen"/>
                      </a:endParaRPr>
                    </a:p>
                  </a:txBody>
                  <a:tcPr marL="9525" marR="9525" marT="9525" marB="0" vert="vert270" anchor="ctr"/>
                </a:tc>
                <a:tc>
                  <a:txBody>
                    <a:bodyPr/>
                    <a:lstStyle/>
                    <a:p>
                      <a:pPr algn="ctr" fontAlgn="ctr"/>
                      <a:r>
                        <a:rPr lang="ka-GE" sz="1200" u="none" strike="noStrike">
                          <a:effectLst/>
                        </a:rPr>
                        <a:t>დასრულდა</a:t>
                      </a:r>
                      <a:br>
                        <a:rPr lang="ka-GE" sz="1200" u="none" strike="noStrike">
                          <a:effectLst/>
                        </a:rPr>
                      </a:br>
                      <a:r>
                        <a:rPr lang="ka-GE" sz="1200" u="none" strike="noStrike">
                          <a:effectLst/>
                        </a:rPr>
                        <a:t>სააგენტოს </a:t>
                      </a:r>
                      <a:br>
                        <a:rPr lang="ka-GE" sz="1200" u="none" strike="noStrike">
                          <a:effectLst/>
                        </a:rPr>
                      </a:br>
                      <a:r>
                        <a:rPr lang="ka-GE" sz="1200" u="none" strike="noStrike">
                          <a:effectLst/>
                        </a:rPr>
                        <a:t>სასარგებლოდ</a:t>
                      </a:r>
                      <a:endParaRPr lang="ka-GE" sz="1200" b="0" i="0" u="none" strike="noStrike">
                        <a:solidFill>
                          <a:srgbClr val="000000"/>
                        </a:solidFill>
                        <a:effectLst/>
                        <a:latin typeface="Sylfaen"/>
                      </a:endParaRPr>
                    </a:p>
                  </a:txBody>
                  <a:tcPr marL="9525" marR="9525" marT="9525" marB="0" vert="vert270" anchor="ctr"/>
                </a:tc>
                <a:tc>
                  <a:txBody>
                    <a:bodyPr/>
                    <a:lstStyle/>
                    <a:p>
                      <a:pPr algn="ctr" fontAlgn="ctr"/>
                      <a:r>
                        <a:rPr lang="ka-GE" sz="1200" u="none" strike="noStrike">
                          <a:effectLst/>
                        </a:rPr>
                        <a:t>დასრულდა</a:t>
                      </a:r>
                      <a:br>
                        <a:rPr lang="ka-GE" sz="1200" u="none" strike="noStrike">
                          <a:effectLst/>
                        </a:rPr>
                      </a:br>
                      <a:r>
                        <a:rPr lang="ka-GE" sz="1200" u="none" strike="noStrike">
                          <a:effectLst/>
                        </a:rPr>
                        <a:t>კლინიკის</a:t>
                      </a:r>
                      <a:br>
                        <a:rPr lang="ka-GE" sz="1200" u="none" strike="noStrike">
                          <a:effectLst/>
                        </a:rPr>
                      </a:br>
                      <a:r>
                        <a:rPr lang="ka-GE" sz="1200" u="none" strike="noStrike">
                          <a:effectLst/>
                        </a:rPr>
                        <a:t>სასარგებლოდ</a:t>
                      </a:r>
                      <a:endParaRPr lang="ka-GE" sz="1200" b="0" i="0" u="none" strike="noStrike">
                        <a:solidFill>
                          <a:srgbClr val="000000"/>
                        </a:solidFill>
                        <a:effectLst/>
                        <a:latin typeface="Sylfaen"/>
                      </a:endParaRPr>
                    </a:p>
                  </a:txBody>
                  <a:tcPr marL="9525" marR="9525" marT="9525" marB="0" vert="vert270" anchor="ctr"/>
                </a:tc>
              </a:tr>
              <a:tr h="464901">
                <a:tc>
                  <a:txBody>
                    <a:bodyPr/>
                    <a:lstStyle/>
                    <a:p>
                      <a:pPr algn="ctr" fontAlgn="ctr"/>
                      <a:r>
                        <a:rPr lang="en-US" sz="1200" u="none" strike="noStrike">
                          <a:effectLst/>
                        </a:rPr>
                        <a:t>561</a:t>
                      </a:r>
                      <a:endParaRPr lang="en-US" sz="1200" b="0" i="0" u="none" strike="noStrike">
                        <a:solidFill>
                          <a:srgbClr val="000000"/>
                        </a:solidFill>
                        <a:effectLst/>
                        <a:latin typeface="Sylfaen"/>
                      </a:endParaRPr>
                    </a:p>
                  </a:txBody>
                  <a:tcPr marL="9525" marR="9525" marT="9525" marB="0" anchor="ctr"/>
                </a:tc>
                <a:tc>
                  <a:txBody>
                    <a:bodyPr/>
                    <a:lstStyle/>
                    <a:p>
                      <a:pPr algn="ctr" fontAlgn="ctr"/>
                      <a:r>
                        <a:rPr lang="en-US" sz="1200" u="none" strike="noStrike">
                          <a:effectLst/>
                        </a:rPr>
                        <a:t>12</a:t>
                      </a:r>
                      <a:endParaRPr lang="en-US" sz="1200" b="0" i="0" u="none" strike="noStrike">
                        <a:solidFill>
                          <a:srgbClr val="000000"/>
                        </a:solidFill>
                        <a:effectLst/>
                        <a:latin typeface="Sylfaen"/>
                      </a:endParaRPr>
                    </a:p>
                  </a:txBody>
                  <a:tcPr marL="9525" marR="9525" marT="9525" marB="0" anchor="ctr"/>
                </a:tc>
                <a:tc>
                  <a:txBody>
                    <a:bodyPr/>
                    <a:lstStyle/>
                    <a:p>
                      <a:pPr algn="ctr" fontAlgn="ctr"/>
                      <a:r>
                        <a:rPr lang="en-US" sz="1200" u="none" strike="noStrike">
                          <a:effectLst/>
                        </a:rPr>
                        <a:t>54</a:t>
                      </a:r>
                      <a:endParaRPr lang="en-US" sz="1200" b="0" i="0" u="none" strike="noStrike">
                        <a:solidFill>
                          <a:srgbClr val="000000"/>
                        </a:solidFill>
                        <a:effectLst/>
                        <a:latin typeface="Sylfaen"/>
                      </a:endParaRPr>
                    </a:p>
                  </a:txBody>
                  <a:tcPr marL="9525" marR="9525" marT="9525" marB="0" anchor="ctr"/>
                </a:tc>
                <a:tc>
                  <a:txBody>
                    <a:bodyPr/>
                    <a:lstStyle/>
                    <a:p>
                      <a:pPr algn="ctr" fontAlgn="ctr"/>
                      <a:r>
                        <a:rPr lang="en-US" sz="1200" u="none" strike="noStrike" dirty="0" smtClean="0">
                          <a:effectLst/>
                        </a:rPr>
                        <a:t>13</a:t>
                      </a:r>
                      <a:r>
                        <a:rPr lang="ka-GE" sz="1200" u="none" strike="noStrike" dirty="0" smtClean="0">
                          <a:effectLst/>
                        </a:rPr>
                        <a:t> </a:t>
                      </a:r>
                      <a:r>
                        <a:rPr lang="en-US" sz="1200" u="none" strike="noStrike" dirty="0" smtClean="0">
                          <a:effectLst/>
                        </a:rPr>
                        <a:t>181</a:t>
                      </a:r>
                      <a:r>
                        <a:rPr lang="ka-GE" sz="1200" u="none" strike="noStrike" dirty="0" smtClean="0">
                          <a:effectLst/>
                        </a:rPr>
                        <a:t> </a:t>
                      </a:r>
                      <a:r>
                        <a:rPr lang="en-US" sz="1200" u="none" strike="noStrike" dirty="0" smtClean="0">
                          <a:effectLst/>
                        </a:rPr>
                        <a:t>318</a:t>
                      </a:r>
                      <a:endParaRPr lang="en-US" sz="1200" b="1" i="0" u="none" strike="noStrike" dirty="0">
                        <a:solidFill>
                          <a:srgbClr val="000000"/>
                        </a:solidFill>
                        <a:effectLst/>
                        <a:latin typeface="Sylfaen"/>
                      </a:endParaRPr>
                    </a:p>
                  </a:txBody>
                  <a:tcPr marL="9525" marR="9525" marT="9525" marB="0" anchor="ctr"/>
                </a:tc>
                <a:tc>
                  <a:txBody>
                    <a:bodyPr/>
                    <a:lstStyle/>
                    <a:p>
                      <a:pPr algn="ctr" fontAlgn="ctr"/>
                      <a:r>
                        <a:rPr lang="en-US" sz="1200" u="none" strike="noStrike">
                          <a:effectLst/>
                        </a:rPr>
                        <a:t>18</a:t>
                      </a:r>
                      <a:endParaRPr lang="en-US" sz="1200" b="0" i="0" u="none" strike="noStrike">
                        <a:solidFill>
                          <a:srgbClr val="000000"/>
                        </a:solidFill>
                        <a:effectLst/>
                        <a:latin typeface="Sylfaen"/>
                      </a:endParaRPr>
                    </a:p>
                  </a:txBody>
                  <a:tcPr marL="9525" marR="9525" marT="9525" marB="0" anchor="ctr"/>
                </a:tc>
                <a:tc>
                  <a:txBody>
                    <a:bodyPr/>
                    <a:lstStyle/>
                    <a:p>
                      <a:pPr algn="ctr" fontAlgn="ctr"/>
                      <a:r>
                        <a:rPr lang="en-US" sz="1200" u="none" strike="noStrike">
                          <a:effectLst/>
                        </a:rPr>
                        <a:t>2</a:t>
                      </a:r>
                      <a:endParaRPr lang="en-US" sz="1200" b="0" i="0" u="none" strike="noStrike">
                        <a:solidFill>
                          <a:srgbClr val="000000"/>
                        </a:solidFill>
                        <a:effectLst/>
                        <a:latin typeface="Sylfaen"/>
                      </a:endParaRPr>
                    </a:p>
                  </a:txBody>
                  <a:tcPr marL="9525" marR="9525" marT="9525" marB="0" anchor="ctr"/>
                </a:tc>
                <a:tc>
                  <a:txBody>
                    <a:bodyPr/>
                    <a:lstStyle/>
                    <a:p>
                      <a:pPr algn="ctr" fontAlgn="ctr"/>
                      <a:r>
                        <a:rPr lang="en-US" sz="1200" u="none" strike="noStrike" dirty="0">
                          <a:effectLst/>
                        </a:rPr>
                        <a:t>0</a:t>
                      </a:r>
                      <a:endParaRPr lang="en-US" sz="1200" b="0" i="0" u="none" strike="noStrike" dirty="0">
                        <a:solidFill>
                          <a:srgbClr val="000000"/>
                        </a:solidFill>
                        <a:effectLst/>
                        <a:latin typeface="Sylfaen"/>
                      </a:endParaRPr>
                    </a:p>
                  </a:txBody>
                  <a:tcPr marL="9525" marR="9525" marT="9525" marB="0" anchor="ctr"/>
                </a:tc>
              </a:tr>
            </a:tbl>
          </a:graphicData>
        </a:graphic>
      </p:graphicFrame>
    </p:spTree>
    <p:extLst>
      <p:ext uri="{BB962C8B-B14F-4D97-AF65-F5344CB8AC3E}">
        <p14:creationId xmlns:p14="http://schemas.microsoft.com/office/powerpoint/2010/main" val="945286271"/>
      </p:ext>
    </p:extLst>
  </p:cSld>
  <p:clrMapOvr>
    <a:masterClrMapping/>
  </p:clrMapOvr>
  <p:transition spd="slow">
    <p:wipe dir="r"/>
  </p:transition>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8229600" cy="685800"/>
          </a:xfrm>
        </p:spPr>
        <p:txBody>
          <a:bodyPr>
            <a:normAutofit/>
          </a:bodyPr>
          <a:lstStyle/>
          <a:p>
            <a:r>
              <a:rPr lang="ka-GE" dirty="0" smtClean="0"/>
              <a:t>კონტროლი</a:t>
            </a:r>
            <a:endParaRPr lang="en-US" dirty="0"/>
          </a:p>
        </p:txBody>
      </p:sp>
      <p:sp>
        <p:nvSpPr>
          <p:cNvPr id="3" name="Content Placeholder 2"/>
          <p:cNvSpPr>
            <a:spLocks noGrp="1"/>
          </p:cNvSpPr>
          <p:nvPr>
            <p:ph idx="1"/>
          </p:nvPr>
        </p:nvSpPr>
        <p:spPr>
          <a:xfrm>
            <a:off x="457200" y="1676400"/>
            <a:ext cx="8229600" cy="4449763"/>
          </a:xfrm>
        </p:spPr>
        <p:txBody>
          <a:bodyPr>
            <a:normAutofit fontScale="62500" lnSpcReduction="20000"/>
          </a:bodyPr>
          <a:lstStyle/>
          <a:p>
            <a:pPr algn="just">
              <a:lnSpc>
                <a:spcPct val="170000"/>
              </a:lnSpc>
              <a:spcBef>
                <a:spcPts val="1200"/>
              </a:spcBef>
              <a:spcAft>
                <a:spcPts val="1200"/>
              </a:spcAft>
            </a:pPr>
            <a:r>
              <a:rPr lang="ka-GE" sz="2200" b="0" dirty="0"/>
              <a:t>ჩატარებული კონტროლის შედეგების ანალიზიდან გამომდინარე იკვეთება შემთხვევები</a:t>
            </a:r>
            <a:r>
              <a:rPr lang="en-US" sz="2200" b="0" dirty="0"/>
              <a:t>, </a:t>
            </a:r>
            <a:r>
              <a:rPr lang="ka-GE" sz="2200" b="0" dirty="0"/>
              <a:t>როცა მიმწოდებლების მიერ წარმოდგენილ კალკულაციებში არაპირდაპირი ხარჯის წილი ასანაზღაურებელ თანხაში შეადგენს 35-40%, ხოლო ზოგ შემთხვევაში 50%-ზე მეტს, მოგების წილი ასანაზღაურებელ თანხაში შედგენს 20-30%-ს ზოგ შემთხვევაში 40%-ზე </a:t>
            </a:r>
            <a:r>
              <a:rPr lang="ka-GE" sz="2200" b="0" dirty="0" smtClean="0"/>
              <a:t>მეტს, </a:t>
            </a:r>
            <a:r>
              <a:rPr lang="ka-GE" sz="2200" b="0" dirty="0"/>
              <a:t>გარდა ამისა ასანაზღაურებლად მოთხოვნილი თანხის გაზრდილი ოდენობის მიუხედავად მიმწოდებლების მიერ წარმოდგენილ კალკულაციების დიდ ნაწილში დაფიქსირებულია ზარალი (წაგება</a:t>
            </a:r>
            <a:r>
              <a:rPr lang="ka-GE" sz="2200" b="0" dirty="0" smtClean="0"/>
              <a:t>). </a:t>
            </a:r>
          </a:p>
          <a:p>
            <a:pPr algn="just">
              <a:lnSpc>
                <a:spcPct val="170000"/>
              </a:lnSpc>
              <a:spcBef>
                <a:spcPts val="1200"/>
              </a:spcBef>
              <a:spcAft>
                <a:spcPts val="1200"/>
              </a:spcAft>
            </a:pPr>
            <a:r>
              <a:rPr lang="ka-GE" sz="2200" b="0" dirty="0" smtClean="0"/>
              <a:t>მიმდინარე </a:t>
            </a:r>
            <a:r>
              <a:rPr lang="ka-GE" sz="2200" b="0" dirty="0"/>
              <a:t>წელ;ს „საყოველთაო ჯანდაცვაზე გადასვლის მიზნით გასატარებელ ზოგიერთ ღონისძიებათა შესახებ" საქართველოს მთავრობის 2013 წლის 21 თებერვლის N36 დადგენილებაში </a:t>
            </a:r>
            <a:r>
              <a:rPr lang="ka-GE" sz="2200" b="0" dirty="0" smtClean="0"/>
              <a:t>საჯარიმო სანქციების გადახდის ადმინისტრირების თაობაზე შეტანილი ცვლილები მნიშვნელოვნად ეფექტურს გახდის პროგრამის მართვას და </a:t>
            </a:r>
            <a:r>
              <a:rPr lang="ka-GE" sz="2200" b="0" dirty="0"/>
              <a:t>მნიშვნელოვნად შეამცირებს საბიუჯეტო სახსრების ხარჯს</a:t>
            </a:r>
            <a:r>
              <a:rPr lang="ka-GE" sz="2200" b="0" dirty="0" smtClean="0"/>
              <a:t>.</a:t>
            </a:r>
            <a:endParaRPr lang="en-US" sz="2200" b="0" dirty="0"/>
          </a:p>
        </p:txBody>
      </p:sp>
    </p:spTree>
    <p:extLst>
      <p:ext uri="{BB962C8B-B14F-4D97-AF65-F5344CB8AC3E}">
        <p14:creationId xmlns:p14="http://schemas.microsoft.com/office/powerpoint/2010/main" val="1838205035"/>
      </p:ext>
    </p:extLst>
  </p:cSld>
  <p:clrMapOvr>
    <a:masterClrMapping/>
  </p:clrMapOvr>
  <p:transition spd="slow">
    <p:wipe dir="r"/>
  </p:transition>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914400"/>
            <a:ext cx="8229600" cy="838200"/>
          </a:xfrm>
        </p:spPr>
        <p:txBody>
          <a:bodyPr>
            <a:normAutofit/>
          </a:bodyPr>
          <a:lstStyle/>
          <a:p>
            <a:r>
              <a:rPr lang="ka-GE" sz="2000" dirty="0" smtClean="0"/>
              <a:t>სსიპ სამედიცინო საქმიანობის რეგულირების სააგენტო</a:t>
            </a:r>
            <a:endParaRPr lang="en-US" sz="2000" dirty="0"/>
          </a:p>
        </p:txBody>
      </p:sp>
      <p:sp>
        <p:nvSpPr>
          <p:cNvPr id="3" name="Content Placeholder 2"/>
          <p:cNvSpPr>
            <a:spLocks noGrp="1"/>
          </p:cNvSpPr>
          <p:nvPr>
            <p:ph idx="1"/>
          </p:nvPr>
        </p:nvSpPr>
        <p:spPr>
          <a:xfrm>
            <a:off x="381000" y="2286000"/>
            <a:ext cx="8305800" cy="3840163"/>
          </a:xfrm>
        </p:spPr>
        <p:txBody>
          <a:bodyPr>
            <a:normAutofit/>
          </a:bodyPr>
          <a:lstStyle/>
          <a:p>
            <a:pPr marL="0" indent="0" algn="just">
              <a:buNone/>
            </a:pPr>
            <a:r>
              <a:rPr lang="en-US" sz="1700" b="0" i="1" dirty="0" err="1"/>
              <a:t>რევიზია</a:t>
            </a:r>
            <a:r>
              <a:rPr lang="en-US" sz="1700" b="0" dirty="0"/>
              <a:t>  </a:t>
            </a:r>
            <a:r>
              <a:rPr lang="en-US" sz="1700" b="0" dirty="0" err="1"/>
              <a:t>ითვალისწინებს</a:t>
            </a:r>
            <a:r>
              <a:rPr lang="en-US" sz="1700" b="0" dirty="0"/>
              <a:t>  </a:t>
            </a:r>
            <a:r>
              <a:rPr lang="en-US" sz="1700" b="0" dirty="0" err="1"/>
              <a:t>მიმწოდებელ</a:t>
            </a:r>
            <a:r>
              <a:rPr lang="en-US" sz="1700" b="0" dirty="0"/>
              <a:t>  </a:t>
            </a:r>
            <a:r>
              <a:rPr lang="en-US" sz="1700" b="0" dirty="0" err="1"/>
              <a:t>დაწესებულებაში</a:t>
            </a:r>
            <a:r>
              <a:rPr lang="en-US" sz="1700" b="0" dirty="0"/>
              <a:t>  </a:t>
            </a:r>
            <a:r>
              <a:rPr lang="en-US" sz="1700" b="0" dirty="0" err="1"/>
              <a:t>პროგრამული</a:t>
            </a:r>
            <a:r>
              <a:rPr lang="en-US" sz="1700" b="0" dirty="0"/>
              <a:t>  </a:t>
            </a:r>
            <a:r>
              <a:rPr lang="en-US" sz="1700" b="0" dirty="0" err="1"/>
              <a:t>შემთხვევის</a:t>
            </a:r>
            <a:r>
              <a:rPr lang="en-US" sz="1700" b="0" dirty="0"/>
              <a:t>  </a:t>
            </a:r>
            <a:r>
              <a:rPr lang="en-US" sz="1700" b="0" dirty="0" err="1"/>
              <a:t>სამედიცინო</a:t>
            </a:r>
            <a:r>
              <a:rPr lang="en-US" sz="1700" b="0" dirty="0"/>
              <a:t> </a:t>
            </a:r>
            <a:r>
              <a:rPr lang="en-US" sz="1700" b="0" dirty="0" err="1"/>
              <a:t>დოკუმენტაციის</a:t>
            </a:r>
            <a:r>
              <a:rPr lang="en-US" sz="1700" b="0" dirty="0"/>
              <a:t>  </a:t>
            </a:r>
            <a:r>
              <a:rPr lang="en-US" sz="1700" b="0" dirty="0" err="1"/>
              <a:t>შემოწმებას</a:t>
            </a:r>
            <a:r>
              <a:rPr lang="en-US" sz="1700" b="0" dirty="0"/>
              <a:t>.  </a:t>
            </a:r>
            <a:r>
              <a:rPr lang="en-US" sz="1700" b="0" dirty="0" err="1"/>
              <a:t>რევიზია</a:t>
            </a:r>
            <a:r>
              <a:rPr lang="en-US" sz="1700" b="0" dirty="0"/>
              <a:t>  </a:t>
            </a:r>
            <a:r>
              <a:rPr lang="en-US" sz="1700" b="0" dirty="0" err="1"/>
              <a:t>წარმოებს</a:t>
            </a:r>
            <a:r>
              <a:rPr lang="en-US" sz="1700" b="0" dirty="0"/>
              <a:t>  </a:t>
            </a:r>
            <a:r>
              <a:rPr lang="en-US" sz="1700" b="0" dirty="0" err="1"/>
              <a:t>შერჩევითად</a:t>
            </a:r>
            <a:r>
              <a:rPr lang="en-US" sz="1700" b="0" dirty="0"/>
              <a:t>  </a:t>
            </a:r>
            <a:r>
              <a:rPr lang="en-US" sz="1700" b="0" dirty="0" err="1"/>
              <a:t>ან</a:t>
            </a:r>
            <a:r>
              <a:rPr lang="en-US" sz="1700" b="0" dirty="0"/>
              <a:t>/</a:t>
            </a:r>
            <a:r>
              <a:rPr lang="en-US" sz="1700" b="0" dirty="0" err="1"/>
              <a:t>და</a:t>
            </a:r>
            <a:r>
              <a:rPr lang="en-US" sz="1700" b="0" dirty="0"/>
              <a:t>  </a:t>
            </a:r>
            <a:r>
              <a:rPr lang="en-US" sz="1700" b="0" dirty="0" err="1"/>
              <a:t>საჭიროებისამებრ</a:t>
            </a:r>
            <a:r>
              <a:rPr lang="en-US" sz="1700" b="0" dirty="0"/>
              <a:t>.  </a:t>
            </a:r>
            <a:r>
              <a:rPr lang="en-US" sz="1700" b="0" dirty="0" err="1"/>
              <a:t>სარევიზიო</a:t>
            </a:r>
            <a:r>
              <a:rPr lang="en-US" sz="1700" b="0" dirty="0"/>
              <a:t>   </a:t>
            </a:r>
            <a:r>
              <a:rPr lang="en-US" sz="1700" b="0" dirty="0" err="1"/>
              <a:t>ჯგუფი</a:t>
            </a:r>
            <a:r>
              <a:rPr lang="en-US" sz="1700" b="0" dirty="0"/>
              <a:t>   </a:t>
            </a:r>
            <a:r>
              <a:rPr lang="en-US" sz="1700" b="0" dirty="0" err="1"/>
              <a:t>მიმწოდებლისგან</a:t>
            </a:r>
            <a:r>
              <a:rPr lang="en-US" sz="1700" b="0" dirty="0"/>
              <a:t>   </a:t>
            </a:r>
            <a:r>
              <a:rPr lang="en-US" sz="1700" b="0" dirty="0" err="1"/>
              <a:t>ითხოვს</a:t>
            </a:r>
            <a:r>
              <a:rPr lang="en-US" sz="1700" b="0" dirty="0"/>
              <a:t>   </a:t>
            </a:r>
            <a:r>
              <a:rPr lang="en-US" sz="1700" b="0" dirty="0" err="1"/>
              <a:t>საჭირო</a:t>
            </a:r>
            <a:r>
              <a:rPr lang="en-US" sz="1700" b="0" dirty="0"/>
              <a:t>   </a:t>
            </a:r>
            <a:r>
              <a:rPr lang="en-US" sz="1700" b="0" dirty="0" err="1"/>
              <a:t>დოკუმენტაციას</a:t>
            </a:r>
            <a:r>
              <a:rPr lang="en-US" sz="1700" b="0" dirty="0"/>
              <a:t>   </a:t>
            </a:r>
            <a:r>
              <a:rPr lang="en-US" sz="1700" b="0" dirty="0" err="1"/>
              <a:t>და</a:t>
            </a:r>
            <a:r>
              <a:rPr lang="en-US" sz="1700" b="0" dirty="0"/>
              <a:t>   </a:t>
            </a:r>
            <a:r>
              <a:rPr lang="en-US" sz="1700" b="0" dirty="0" err="1"/>
              <a:t>ახორციელებს</a:t>
            </a:r>
            <a:r>
              <a:rPr lang="en-US" sz="1700" b="0" dirty="0"/>
              <a:t>   </a:t>
            </a:r>
            <a:r>
              <a:rPr lang="en-US" sz="1700" b="0" dirty="0" err="1"/>
              <a:t>მის</a:t>
            </a:r>
            <a:r>
              <a:rPr lang="en-US" sz="1700" b="0" dirty="0"/>
              <a:t> </a:t>
            </a:r>
            <a:r>
              <a:rPr lang="en-US" sz="1700" b="0" dirty="0" err="1"/>
              <a:t>დეტალურ</a:t>
            </a:r>
            <a:r>
              <a:rPr lang="en-US" sz="1700" b="0" dirty="0"/>
              <a:t>     </a:t>
            </a:r>
            <a:r>
              <a:rPr lang="en-US" sz="1700" b="0" dirty="0" err="1"/>
              <a:t>შემოწმებას</a:t>
            </a:r>
            <a:r>
              <a:rPr lang="en-US" sz="1700" b="0" dirty="0"/>
              <a:t>. </a:t>
            </a:r>
            <a:r>
              <a:rPr lang="en-US" sz="1700" b="0" dirty="0" err="1"/>
              <a:t>რევიზიისას</a:t>
            </a:r>
            <a:r>
              <a:rPr lang="en-US" sz="1700" b="0" dirty="0"/>
              <a:t>  </a:t>
            </a:r>
            <a:r>
              <a:rPr lang="en-US" sz="1700" b="0" dirty="0" err="1"/>
              <a:t>შესაძლებელია</a:t>
            </a:r>
            <a:r>
              <a:rPr lang="en-US" sz="1700" b="0" dirty="0"/>
              <a:t>,  </a:t>
            </a:r>
            <a:r>
              <a:rPr lang="en-US" sz="1700" b="0" dirty="0" err="1"/>
              <a:t>გამოყენებული</a:t>
            </a:r>
            <a:r>
              <a:rPr lang="en-US" sz="1700" b="0" dirty="0"/>
              <a:t>  </a:t>
            </a:r>
            <a:r>
              <a:rPr lang="en-US" sz="1700" b="0" dirty="0" err="1"/>
              <a:t>იქნეს</a:t>
            </a:r>
            <a:r>
              <a:rPr lang="en-US" sz="1700" b="0" dirty="0"/>
              <a:t>  </a:t>
            </a:r>
            <a:r>
              <a:rPr lang="en-US" sz="1700" b="0" dirty="0" err="1"/>
              <a:t>საქართველოს</a:t>
            </a:r>
            <a:r>
              <a:rPr lang="en-US" sz="1700" b="0" dirty="0"/>
              <a:t>  </a:t>
            </a:r>
            <a:r>
              <a:rPr lang="en-US" sz="1700" b="0" dirty="0" err="1"/>
              <a:t>შრომის</a:t>
            </a:r>
            <a:r>
              <a:rPr lang="en-US" sz="1700" b="0" dirty="0"/>
              <a:t>,  </a:t>
            </a:r>
            <a:r>
              <a:rPr lang="en-US" sz="1700" b="0" dirty="0" err="1"/>
              <a:t>ჯანმრთელობისა</a:t>
            </a:r>
            <a:r>
              <a:rPr lang="en-US" sz="1700" b="0" dirty="0"/>
              <a:t>  </a:t>
            </a:r>
            <a:r>
              <a:rPr lang="en-US" sz="1700" b="0" dirty="0" err="1"/>
              <a:t>და</a:t>
            </a:r>
            <a:r>
              <a:rPr lang="en-US" sz="1700" b="0" dirty="0"/>
              <a:t> </a:t>
            </a:r>
            <a:r>
              <a:rPr lang="en-US" sz="1700" b="0" dirty="0" err="1"/>
              <a:t>სოციალური</a:t>
            </a:r>
            <a:r>
              <a:rPr lang="en-US" sz="1700" b="0" dirty="0"/>
              <a:t> </a:t>
            </a:r>
            <a:r>
              <a:rPr lang="en-US" sz="1700" b="0" dirty="0" err="1"/>
              <a:t>დაცვის</a:t>
            </a:r>
            <a:r>
              <a:rPr lang="en-US" sz="1700" b="0" dirty="0"/>
              <a:t> </a:t>
            </a:r>
            <a:r>
              <a:rPr lang="en-US" sz="1700" b="0" dirty="0" err="1"/>
              <a:t>მინისტრის</a:t>
            </a:r>
            <a:r>
              <a:rPr lang="en-US" sz="1700" b="0" dirty="0"/>
              <a:t> </a:t>
            </a:r>
            <a:r>
              <a:rPr lang="en-US" sz="1700" b="0" dirty="0" err="1"/>
              <a:t>სამართლებრივი</a:t>
            </a:r>
            <a:r>
              <a:rPr lang="en-US" sz="1700" b="0" dirty="0"/>
              <a:t> </a:t>
            </a:r>
            <a:r>
              <a:rPr lang="en-US" sz="1700" b="0" dirty="0" err="1"/>
              <a:t>აქტით</a:t>
            </a:r>
            <a:r>
              <a:rPr lang="en-US" sz="1700" b="0" dirty="0"/>
              <a:t> </a:t>
            </a:r>
            <a:r>
              <a:rPr lang="en-US" sz="1700" b="0" dirty="0" err="1"/>
              <a:t>დამტკიცებული</a:t>
            </a:r>
            <a:r>
              <a:rPr lang="en-US" sz="1700" b="0" dirty="0"/>
              <a:t> </a:t>
            </a:r>
            <a:r>
              <a:rPr lang="en-US" sz="1700" b="0" dirty="0" err="1"/>
              <a:t>კლინიკური</a:t>
            </a:r>
            <a:r>
              <a:rPr lang="en-US" sz="1700" b="0" dirty="0"/>
              <a:t> </a:t>
            </a:r>
            <a:r>
              <a:rPr lang="en-US" sz="1700" b="0" dirty="0" err="1"/>
              <a:t>პრაქტიკის</a:t>
            </a:r>
            <a:r>
              <a:rPr lang="en-US" sz="1700" b="0" dirty="0"/>
              <a:t> </a:t>
            </a:r>
            <a:r>
              <a:rPr lang="en-US" sz="1700" b="0" dirty="0" err="1"/>
              <a:t>ეროვნული</a:t>
            </a:r>
            <a:r>
              <a:rPr lang="en-US" sz="1700" b="0" dirty="0"/>
              <a:t>  </a:t>
            </a:r>
            <a:r>
              <a:rPr lang="en-US" sz="1700" b="0" dirty="0" err="1"/>
              <a:t>რეკომენდაციები</a:t>
            </a:r>
            <a:r>
              <a:rPr lang="en-US" sz="1700" b="0" dirty="0"/>
              <a:t>  (</a:t>
            </a:r>
            <a:r>
              <a:rPr lang="en-US" sz="1700" b="0" dirty="0" err="1"/>
              <a:t>გაიდლაინები</a:t>
            </a:r>
            <a:r>
              <a:rPr lang="en-US" sz="1700" b="0" dirty="0"/>
              <a:t>)  </a:t>
            </a:r>
            <a:r>
              <a:rPr lang="en-US" sz="1700" b="0" dirty="0" err="1"/>
              <a:t>და</a:t>
            </a:r>
            <a:r>
              <a:rPr lang="en-US" sz="1700" b="0" dirty="0"/>
              <a:t> </a:t>
            </a:r>
            <a:r>
              <a:rPr lang="en-US" sz="1700" b="0" dirty="0" err="1"/>
              <a:t>დაავადებათა</a:t>
            </a:r>
            <a:r>
              <a:rPr lang="en-US" sz="1700" b="0" dirty="0"/>
              <a:t>  </a:t>
            </a:r>
            <a:r>
              <a:rPr lang="en-US" sz="1700" b="0" dirty="0" err="1"/>
              <a:t>მართვის</a:t>
            </a:r>
            <a:r>
              <a:rPr lang="en-US" sz="1700" b="0" dirty="0"/>
              <a:t>  </a:t>
            </a:r>
            <a:r>
              <a:rPr lang="en-US" sz="1700" b="0" dirty="0" err="1"/>
              <a:t>სახელმწიფო</a:t>
            </a:r>
            <a:r>
              <a:rPr lang="en-US" sz="1700" b="0" dirty="0"/>
              <a:t> </a:t>
            </a:r>
            <a:r>
              <a:rPr lang="en-US" sz="1700" b="0" dirty="0" err="1"/>
              <a:t>სტანდარტები</a:t>
            </a:r>
            <a:r>
              <a:rPr lang="en-US" sz="1700" b="0" dirty="0"/>
              <a:t> (</a:t>
            </a:r>
            <a:r>
              <a:rPr lang="en-US" sz="1700" b="0" dirty="0" err="1"/>
              <a:t>პროტოკოლები</a:t>
            </a:r>
            <a:r>
              <a:rPr lang="en-US" sz="1700" b="0" dirty="0"/>
              <a:t>) (</a:t>
            </a:r>
            <a:r>
              <a:rPr lang="en-US" sz="1700" b="0" dirty="0" err="1"/>
              <a:t>ასეთის</a:t>
            </a:r>
            <a:r>
              <a:rPr lang="en-US" sz="1700" b="0" dirty="0"/>
              <a:t> </a:t>
            </a:r>
            <a:r>
              <a:rPr lang="en-US" sz="1700" b="0" dirty="0" err="1"/>
              <a:t>არსებობის</a:t>
            </a:r>
            <a:r>
              <a:rPr lang="en-US" sz="1700" b="0" dirty="0"/>
              <a:t> </a:t>
            </a:r>
            <a:r>
              <a:rPr lang="en-US" sz="1700" b="0" dirty="0" err="1"/>
              <a:t>შემთხვევაში</a:t>
            </a:r>
            <a:r>
              <a:rPr lang="en-US" sz="1700" b="0" dirty="0"/>
              <a:t>) </a:t>
            </a:r>
            <a:r>
              <a:rPr lang="en-US" sz="1700" b="0" dirty="0" err="1"/>
              <a:t>და</a:t>
            </a:r>
            <a:r>
              <a:rPr lang="en-US" sz="1700" b="0" dirty="0"/>
              <a:t> </a:t>
            </a:r>
            <a:r>
              <a:rPr lang="en-US" sz="1700" b="0" dirty="0" err="1"/>
              <a:t>რეცენზენტთა</a:t>
            </a:r>
            <a:r>
              <a:rPr lang="en-US" sz="1700" b="0" dirty="0"/>
              <a:t> </a:t>
            </a:r>
            <a:r>
              <a:rPr lang="en-US" sz="1700" b="0" dirty="0" err="1"/>
              <a:t>დასკვნები</a:t>
            </a:r>
            <a:r>
              <a:rPr lang="en-US" sz="1700" b="0" dirty="0"/>
              <a:t>.</a:t>
            </a:r>
            <a:r>
              <a:rPr lang="ka-GE" sz="1700" b="0" dirty="0"/>
              <a:t>///////</a:t>
            </a:r>
            <a:endParaRPr lang="en-US" sz="1700" b="0" dirty="0"/>
          </a:p>
          <a:p>
            <a:endParaRPr lang="en-US" dirty="0"/>
          </a:p>
        </p:txBody>
      </p:sp>
    </p:spTree>
    <p:extLst>
      <p:ext uri="{BB962C8B-B14F-4D97-AF65-F5344CB8AC3E}">
        <p14:creationId xmlns:p14="http://schemas.microsoft.com/office/powerpoint/2010/main" val="70669113"/>
      </p:ext>
    </p:extLst>
  </p:cSld>
  <p:clrMapOvr>
    <a:masterClrMapping/>
  </p:clrMapOvr>
  <p:transition spd="slow">
    <p:wipe dir="r"/>
  </p:transition>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685800"/>
            <a:ext cx="8763000" cy="5440363"/>
          </a:xfrm>
        </p:spPr>
        <p:txBody>
          <a:bodyPr>
            <a:normAutofit fontScale="92500" lnSpcReduction="20000"/>
          </a:bodyPr>
          <a:lstStyle/>
          <a:p>
            <a:pPr marL="0" indent="0" algn="just">
              <a:buNone/>
            </a:pPr>
            <a:endParaRPr lang="ka-GE" sz="1300" b="0" dirty="0" smtClean="0"/>
          </a:p>
          <a:p>
            <a:pPr marL="0" indent="0" algn="just">
              <a:buNone/>
            </a:pPr>
            <a:r>
              <a:rPr lang="ka-GE" sz="1300" b="0" dirty="0" smtClean="0"/>
              <a:t>მოსარგებლეთა </a:t>
            </a:r>
            <a:r>
              <a:rPr lang="ka-GE" sz="1300" b="0" dirty="0"/>
              <a:t>რაოდენობის, თავისუფალი არჩევანის, ხარისხიანი სერვისების რაოდენობის ზრდის, </a:t>
            </a:r>
            <a:r>
              <a:rPr lang="ka-GE" sz="1300" b="0" dirty="0" smtClean="0"/>
              <a:t>ეროვნული ვალუტის </a:t>
            </a:r>
            <a:r>
              <a:rPr lang="ka-GE" sz="1300" b="0" dirty="0"/>
              <a:t>კურსის </a:t>
            </a:r>
            <a:r>
              <a:rPr lang="ka-GE" sz="1300" b="0" dirty="0" smtClean="0"/>
              <a:t>რყევების პირობებში </a:t>
            </a:r>
            <a:r>
              <a:rPr lang="ka-GE" sz="1300" dirty="0"/>
              <a:t>ბოლო ერთი წელია ხარჯი ერთ სულზე საშუალოდ 14–15 ლარს არ აღემატება</a:t>
            </a:r>
            <a:r>
              <a:rPr lang="ka-GE" sz="1300" b="0" dirty="0"/>
              <a:t>, ასევე მცირედ მერყეობს ხარჯი ერთ შემთხვევაზე როგორც ერთიანად, ასევე ცალ-ცალკე თითოეული კომპონენტის ფარგლებში.</a:t>
            </a:r>
            <a:endParaRPr lang="en-US" sz="1300" b="0" dirty="0"/>
          </a:p>
          <a:p>
            <a:pPr marL="0" indent="0" algn="just">
              <a:lnSpc>
                <a:spcPct val="150000"/>
              </a:lnSpc>
              <a:buNone/>
            </a:pPr>
            <a:r>
              <a:rPr lang="ka-GE" sz="1400" dirty="0"/>
              <a:t>პროგრამის ადმინისტრირების შემდგომი სრულყოფისა და ხარჯთეფექტიანობის ამაღლების მიზნით, პროგრამის ფარგლებში მიმდინარე წელს განხორციელდა რიგი ცვლილებები:</a:t>
            </a:r>
            <a:endParaRPr lang="en-US" sz="1400" dirty="0"/>
          </a:p>
          <a:p>
            <a:pPr lvl="0" algn="just">
              <a:lnSpc>
                <a:spcPct val="150000"/>
              </a:lnSpc>
            </a:pPr>
            <a:r>
              <a:rPr lang="ka-GE" sz="1400" b="0" dirty="0"/>
              <a:t>ზოგიერთ დიდ  ქალაქში (ქ. თბილისში, ქ. ქუთაისში, ქ. ბათუმში) გეგმური ამბულატორიის კომპონენტში მიმწოდებელთათვის განისაზღვრა პროგრამაში მონაწილეობის გარკვეული კრიტერიუმები (გეგმური ამბულატორიული მომსახურების მიმწოდებელს უფლება ექნება გადაუდებელი ამბულატორიული მომსახურების კომპონენტის ფარგლებში მომსახურება გაწიოს მხოლოდ გარკვეული  მცირე ქირურგიული ოპერაციებისა და მანიპულაციების შესაბამისად, რაც შეამცირებს არაკვალიფიციური და არასრული სერვისების მიწოდებას ზემოაღნიშნული კომპონენტის ფარგლებში). </a:t>
            </a:r>
            <a:endParaRPr lang="en-US" sz="1400" b="0" dirty="0"/>
          </a:p>
          <a:p>
            <a:pPr lvl="0" algn="just">
              <a:lnSpc>
                <a:spcPct val="150000"/>
              </a:lnSpc>
            </a:pPr>
            <a:r>
              <a:rPr lang="ka-GE" sz="1400" b="0" dirty="0"/>
              <a:t>პროგრამის ფარგლებში სხვადასხვა კატეგორიის ბენეფიციარებისთვის  უნიფიცირდა გეგმური ამბულატორიული მომსახურების მოცულობა;</a:t>
            </a:r>
            <a:endParaRPr lang="en-US" sz="1400" b="0" dirty="0"/>
          </a:p>
          <a:p>
            <a:pPr lvl="0" algn="just">
              <a:lnSpc>
                <a:spcPct val="150000"/>
              </a:lnSpc>
            </a:pPr>
            <a:r>
              <a:rPr lang="ka-GE" sz="1400" b="0" dirty="0"/>
              <a:t>მოხდა გადაუდებელი ამბულატორიული მდგომარეობების ნუსხის ოპტიმიზაცია;</a:t>
            </a:r>
            <a:endParaRPr lang="en-US" sz="1400" b="0" dirty="0"/>
          </a:p>
          <a:p>
            <a:pPr lvl="0" algn="just">
              <a:lnSpc>
                <a:spcPct val="150000"/>
              </a:lnSpc>
            </a:pPr>
            <a:r>
              <a:rPr lang="ka-GE" sz="1400" b="0" dirty="0"/>
              <a:t>„საყოველთაო ჯანმრთელობის დაცვის სახელმწიფო პროგრამის“ მოსარგებლეებს უფლება მიეცათ უარი თქვან პროგრამულ მომსახურებაზე. შესაბამისად, გაიწერა მოსარგებლეების სიიდან მათი ამოღების და შემდგომში ჩართვის </a:t>
            </a:r>
            <a:r>
              <a:rPr lang="ka-GE" sz="1400" b="0" dirty="0" smtClean="0"/>
              <a:t>წესი;</a:t>
            </a:r>
            <a:endParaRPr lang="en-US" sz="1400" b="0" dirty="0"/>
          </a:p>
          <a:p>
            <a:pPr lvl="0" algn="just">
              <a:lnSpc>
                <a:spcPct val="150000"/>
              </a:lnSpc>
            </a:pPr>
            <a:r>
              <a:rPr lang="ka-GE" sz="1400" b="0" dirty="0" smtClean="0"/>
              <a:t>განხორციელდა </a:t>
            </a:r>
            <a:r>
              <a:rPr lang="ka-GE" sz="1400" b="0" dirty="0"/>
              <a:t>ცვლილებები, რომელიც მიზნად ისახავს მიმწოდებლის პასუხისმგებლობის </a:t>
            </a:r>
            <a:r>
              <a:rPr lang="ka-GE" sz="1400" b="0" dirty="0" smtClean="0"/>
              <a:t>ამაღლებასა </a:t>
            </a:r>
            <a:r>
              <a:rPr lang="ka-GE" sz="1400" b="0" dirty="0"/>
              <a:t>და მის მიმართ გამოყენებული საჯარიმო სანქციების სამართლიან და ეფექტურ მართვას. </a:t>
            </a:r>
            <a:endParaRPr lang="en-US" sz="1400" b="0" dirty="0"/>
          </a:p>
          <a:p>
            <a:pPr algn="just"/>
            <a:endParaRPr lang="en-US" sz="1400" b="0" dirty="0"/>
          </a:p>
        </p:txBody>
      </p:sp>
      <p:sp>
        <p:nvSpPr>
          <p:cNvPr id="2" name="TextBox 1"/>
          <p:cNvSpPr txBox="1"/>
          <p:nvPr/>
        </p:nvSpPr>
        <p:spPr>
          <a:xfrm>
            <a:off x="1524000" y="419100"/>
            <a:ext cx="6172200" cy="381000"/>
          </a:xfrm>
          <a:prstGeom prst="rect">
            <a:avLst/>
          </a:prstGeom>
          <a:noFill/>
        </p:spPr>
        <p:txBody>
          <a:bodyPr wrap="square" rtlCol="0">
            <a:spAutoFit/>
          </a:bodyPr>
          <a:lstStyle/>
          <a:p>
            <a:r>
              <a:rPr lang="ka-GE" dirty="0" smtClean="0"/>
              <a:t>ძირითადი ტენდენციები და ცვლილებები</a:t>
            </a:r>
            <a:endParaRPr lang="en-US" dirty="0"/>
          </a:p>
        </p:txBody>
      </p:sp>
    </p:spTree>
    <p:extLst>
      <p:ext uri="{BB962C8B-B14F-4D97-AF65-F5344CB8AC3E}">
        <p14:creationId xmlns:p14="http://schemas.microsoft.com/office/powerpoint/2010/main" val="123537263"/>
      </p:ext>
    </p:extLst>
  </p:cSld>
  <p:clrMapOvr>
    <a:masterClrMapping/>
  </p:clrMapOvr>
  <p:transition spd="slow">
    <p:wipe dir="r"/>
  </p:transition>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381000"/>
            <a:ext cx="8686800" cy="685800"/>
          </a:xfrm>
        </p:spPr>
        <p:txBody>
          <a:bodyPr>
            <a:normAutofit/>
          </a:bodyPr>
          <a:lstStyle/>
          <a:p>
            <a:r>
              <a:rPr lang="ka-GE" sz="2000" i="1" dirty="0">
                <a:effectLst/>
              </a:rPr>
              <a:t>ეფექტიანობის გაზრდის </a:t>
            </a:r>
            <a:r>
              <a:rPr lang="ka-GE" sz="2000" i="1" dirty="0" smtClean="0">
                <a:effectLst/>
              </a:rPr>
              <a:t>ღონისძიებები</a:t>
            </a:r>
            <a:endParaRPr lang="en-US" sz="2000" dirty="0">
              <a:effectLst/>
            </a:endParaRPr>
          </a:p>
        </p:txBody>
      </p:sp>
      <p:sp>
        <p:nvSpPr>
          <p:cNvPr id="3" name="Content Placeholder 2"/>
          <p:cNvSpPr>
            <a:spLocks noGrp="1"/>
          </p:cNvSpPr>
          <p:nvPr>
            <p:ph idx="1"/>
          </p:nvPr>
        </p:nvSpPr>
        <p:spPr>
          <a:xfrm>
            <a:off x="381000" y="1143000"/>
            <a:ext cx="8305800" cy="4800600"/>
          </a:xfrm>
        </p:spPr>
        <p:txBody>
          <a:bodyPr>
            <a:noAutofit/>
          </a:bodyPr>
          <a:lstStyle/>
          <a:p>
            <a:pPr lvl="0" algn="just">
              <a:spcBef>
                <a:spcPts val="1200"/>
              </a:spcBef>
              <a:spcAft>
                <a:spcPts val="1200"/>
              </a:spcAft>
            </a:pPr>
            <a:r>
              <a:rPr lang="ka-GE" sz="1400" b="0" dirty="0"/>
              <a:t>მიმწოდებელთა პროგრამაში ჩართვის კრიტერიუმების გამკაცრება/სრულყოფა;</a:t>
            </a:r>
            <a:endParaRPr lang="en-US" sz="1400" b="0" dirty="0"/>
          </a:p>
          <a:p>
            <a:pPr lvl="0" algn="just">
              <a:spcBef>
                <a:spcPts val="1200"/>
              </a:spcBef>
              <a:spcAft>
                <a:spcPts val="1200"/>
              </a:spcAft>
            </a:pPr>
            <a:r>
              <a:rPr lang="ka-GE" sz="1400" b="0" dirty="0"/>
              <a:t>სელექტიური კონტაქტირება, პირველ რიგში, გადაუდებელი სტაციონარული მომსახურების კომპონენტში;</a:t>
            </a:r>
            <a:endParaRPr lang="en-US" sz="1400" b="0" dirty="0"/>
          </a:p>
          <a:p>
            <a:pPr lvl="0" algn="just">
              <a:spcBef>
                <a:spcPts val="1200"/>
              </a:spcBef>
              <a:spcAft>
                <a:spcPts val="1200"/>
              </a:spcAft>
            </a:pPr>
            <a:r>
              <a:rPr lang="ka-GE" sz="1400" b="0" dirty="0"/>
              <a:t>საყოველთაო ჯანდაცვის პროვაიდერების ანაზღაურების მექანიზმების და თანაგადახდების წესის სტანდარტიზება (</a:t>
            </a:r>
            <a:r>
              <a:rPr lang="en-US" sz="1400" b="0" dirty="0"/>
              <a:t>DRG, P4P)</a:t>
            </a:r>
            <a:r>
              <a:rPr lang="ka-GE" sz="1400" b="0" dirty="0" smtClean="0"/>
              <a:t>;</a:t>
            </a:r>
            <a:endParaRPr lang="ka-GE" sz="1400" b="0" dirty="0"/>
          </a:p>
          <a:p>
            <a:pPr lvl="0" algn="just">
              <a:spcBef>
                <a:spcPts val="1200"/>
              </a:spcBef>
              <a:spcAft>
                <a:spcPts val="1200"/>
              </a:spcAft>
            </a:pPr>
            <a:r>
              <a:rPr lang="ka-GE" sz="1400" b="0" dirty="0" smtClean="0"/>
              <a:t>დანახარჯების </a:t>
            </a:r>
            <a:r>
              <a:rPr lang="ka-GE" sz="1400" b="0" dirty="0"/>
              <a:t>ოპტიმიზაციისთვის, საყოველთაო ჯანმრთელობის დაცვის პროგრამის ფარგლებში სამედიცინო მომსახურების მომწოდებელთა მიერ საინფორმაციო პორტალზე დაფიქსირებული განფასებების საფუძველზე, მიზანშეწონილია ჩამოყალიბდეს გარკვეული ნოზოლოგიური ჯგუფები (დიაგნოზთან შეჭიდული მსგავსი სირთულის შინაარსობრივად ერთგვარი ინტერვენციების დაჯგუფება) და არსებულ ტარიფის არეალებზე დაყრდნობით სახელმწიფოს მიერ ასანაზღაურებელი ტარიფის დადგენა. ყოველივე ზემოაღნიშნულის საფუძველზე მნიშვნელოვნად გამარტივდება პროგრამის ადმინისტრირება და მოქნილი გახდება შემთხვევათა ანაზღაურების სისტემა; </a:t>
            </a:r>
            <a:endParaRPr lang="en-US" sz="1400" b="0" dirty="0"/>
          </a:p>
          <a:p>
            <a:pPr marL="0" indent="0" algn="just">
              <a:spcBef>
                <a:spcPts val="1200"/>
              </a:spcBef>
              <a:spcAft>
                <a:spcPts val="1200"/>
              </a:spcAft>
              <a:buNone/>
            </a:pPr>
            <a:r>
              <a:rPr lang="ka-GE" sz="1400" b="0" i="1" dirty="0"/>
              <a:t>ამ ეტაპზე  მოქმედებს მსგავსი ტარიფები კარდიოქირურგიულ ნოზოლოგიებზე, დამუშავებულია ტარიფები შემდეგ ნოზოლოგიურ ჯგუფებზე: ოტორინოლარინგოლოგია და ონკოლოგიურ დაავადებათა არაქირურგიული მკურნალობა </a:t>
            </a:r>
            <a:r>
              <a:rPr lang="ka-GE" sz="1400" b="0" dirty="0"/>
              <a:t> </a:t>
            </a:r>
            <a:endParaRPr lang="en-US" sz="1400" b="0" dirty="0"/>
          </a:p>
          <a:p>
            <a:pPr marL="0" indent="0" algn="just">
              <a:spcBef>
                <a:spcPts val="1200"/>
              </a:spcBef>
              <a:spcAft>
                <a:spcPts val="1200"/>
              </a:spcAft>
              <a:buNone/>
            </a:pPr>
            <a:endParaRPr lang="en-US" sz="1400" b="0" dirty="0"/>
          </a:p>
        </p:txBody>
      </p:sp>
    </p:spTree>
    <p:extLst>
      <p:ext uri="{BB962C8B-B14F-4D97-AF65-F5344CB8AC3E}">
        <p14:creationId xmlns:p14="http://schemas.microsoft.com/office/powerpoint/2010/main" val="4028684401"/>
      </p:ext>
    </p:extLst>
  </p:cSld>
  <p:clrMapOvr>
    <a:masterClrMapping/>
  </p:clrMapOvr>
  <p:transition spd="slow">
    <p:wipe dir="r"/>
  </p:transition>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381000"/>
            <a:ext cx="8229600" cy="533400"/>
          </a:xfrm>
        </p:spPr>
        <p:txBody>
          <a:bodyPr>
            <a:normAutofit fontScale="90000"/>
          </a:bodyPr>
          <a:lstStyle/>
          <a:p>
            <a:r>
              <a:rPr lang="ka-GE" dirty="0" smtClean="0"/>
              <a:t>ეფექტიანობის გაზრდის ღონისძიებები</a:t>
            </a:r>
            <a:endParaRPr lang="en-US" dirty="0"/>
          </a:p>
        </p:txBody>
      </p:sp>
      <p:sp>
        <p:nvSpPr>
          <p:cNvPr id="3" name="Content Placeholder 2"/>
          <p:cNvSpPr>
            <a:spLocks noGrp="1"/>
          </p:cNvSpPr>
          <p:nvPr>
            <p:ph idx="1"/>
          </p:nvPr>
        </p:nvSpPr>
        <p:spPr>
          <a:xfrm>
            <a:off x="76200" y="914400"/>
            <a:ext cx="8991600" cy="5105400"/>
          </a:xfrm>
        </p:spPr>
        <p:txBody>
          <a:bodyPr>
            <a:noAutofit/>
          </a:bodyPr>
          <a:lstStyle/>
          <a:p>
            <a:pPr algn="just">
              <a:spcBef>
                <a:spcPts val="600"/>
              </a:spcBef>
              <a:spcAft>
                <a:spcPts val="600"/>
              </a:spcAft>
              <a:buFont typeface="Wingdings" pitchFamily="2" charset="2"/>
              <a:buChar char="Ø"/>
            </a:pPr>
            <a:r>
              <a:rPr lang="ka-GE" sz="1200" b="0" dirty="0" smtClean="0"/>
              <a:t>ხარჯთეფექტური </a:t>
            </a:r>
            <a:r>
              <a:rPr lang="ka-GE" sz="1200" b="0" dirty="0"/>
              <a:t>მედიკამენტით მოცვის გაზრდა, მათ შორის, ქრონიკული მდგომარეობების სამკურნალო მედიკამენტებით</a:t>
            </a:r>
            <a:r>
              <a:rPr lang="ka-GE" sz="1200" b="0" dirty="0" smtClean="0"/>
              <a:t>;</a:t>
            </a:r>
            <a:r>
              <a:rPr lang="ka-GE" sz="1200" b="0" dirty="0"/>
              <a:t> </a:t>
            </a:r>
            <a:endParaRPr lang="ka-GE" sz="1200" b="0" dirty="0" smtClean="0"/>
          </a:p>
          <a:p>
            <a:pPr algn="just">
              <a:spcBef>
                <a:spcPts val="600"/>
              </a:spcBef>
              <a:spcAft>
                <a:spcPts val="600"/>
              </a:spcAft>
              <a:buFont typeface="Wingdings" pitchFamily="2" charset="2"/>
              <a:buChar char="Ø"/>
            </a:pPr>
            <a:r>
              <a:rPr lang="ka-GE" sz="1200" b="0" dirty="0" smtClean="0"/>
              <a:t>ადექვატური </a:t>
            </a:r>
            <a:r>
              <a:rPr lang="ka-GE" sz="1200" b="0" dirty="0"/>
              <a:t>შეფასებისა და რაციონალური რეაგირებებისთვის, მიზანშეწონილია ნოზოლოგიური ჯგუფების სახელმწიფოს მიერ ასანაზღაურებელი ტარიფის დადგენის შემდგომ </a:t>
            </a:r>
            <a:r>
              <a:rPr lang="en-US" sz="1200" b="0" dirty="0"/>
              <a:t>DRG </a:t>
            </a:r>
            <a:r>
              <a:rPr lang="ka-GE" sz="1200" b="0" dirty="0"/>
              <a:t>საერთაშორისო პრაქტიკის გათვალისწინებით პაციენტთა მდგომარეობის (თანმხლები პათოლოგიები, დამძმებული ანამნეზი და ა. შ.), ასაკისა და სხვ. მიხედვით განისაზღვროს გარკვეული ინდექსები, რომელთა საშუალებითაც განისაზღვრება ამა თუ იმ ნოზოლოგიურ ჯგუფზე სახელმწიფო მიერ ასანაზღაურებელი მაქსიმალური თანხა. აღნიშნული მნიშვნელოვნად შეამცირებს პროგრამის ფარგლებში ინტენსიური მკურნალობის კოდების ჭარბ გამოყენებას და გაამარტივებს ადმინისტრირებას</a:t>
            </a:r>
            <a:r>
              <a:rPr lang="ka-GE" sz="1200" b="0" dirty="0" smtClean="0"/>
              <a:t>;</a:t>
            </a:r>
            <a:endParaRPr lang="en-US" sz="1200" b="0" dirty="0"/>
          </a:p>
          <a:p>
            <a:pPr lvl="0" algn="just">
              <a:spcBef>
                <a:spcPts val="600"/>
              </a:spcBef>
              <a:spcAft>
                <a:spcPts val="600"/>
              </a:spcAft>
              <a:buFont typeface="Wingdings" pitchFamily="2" charset="2"/>
              <a:buChar char="Ø"/>
            </a:pPr>
            <a:r>
              <a:rPr lang="ka-GE" sz="1200" b="0" dirty="0"/>
              <a:t>კერძო ან ნებაყოფლობითი დაზღვევის მოთხოვნის სტიმულირება;</a:t>
            </a:r>
            <a:endParaRPr lang="en-US" sz="1200" b="0" dirty="0"/>
          </a:p>
          <a:p>
            <a:pPr lvl="0" algn="just">
              <a:spcBef>
                <a:spcPts val="600"/>
              </a:spcBef>
              <a:spcAft>
                <a:spcPts val="600"/>
              </a:spcAft>
              <a:buFont typeface="Wingdings" pitchFamily="2" charset="2"/>
              <a:buChar char="Ø"/>
            </a:pPr>
            <a:r>
              <a:rPr lang="ka-GE" sz="1200" b="0" dirty="0"/>
              <a:t>დაზღვეულთა ბაზების შედარება ყოველთვიურად;</a:t>
            </a:r>
            <a:endParaRPr lang="en-US" sz="1200" b="0" dirty="0"/>
          </a:p>
          <a:p>
            <a:pPr lvl="0" algn="just">
              <a:spcBef>
                <a:spcPts val="600"/>
              </a:spcBef>
              <a:spcAft>
                <a:spcPts val="600"/>
              </a:spcAft>
              <a:buFont typeface="Wingdings" pitchFamily="2" charset="2"/>
              <a:buChar char="Ø"/>
            </a:pPr>
            <a:r>
              <a:rPr lang="ka-GE" sz="1200" b="0" dirty="0"/>
              <a:t>საქართველოს შრომის, ჯანმრთელობისა და სოციალური დაცვის მინისტრის 2016 წლის 4 მარტის N01-9/ნ ბრძანებით დამტკიცებული სამედიცინო დაწესებულებების კლასიფიკაციის მიხედვით </a:t>
            </a:r>
            <a:r>
              <a:rPr lang="ka-GE" sz="1200" b="0" i="1" dirty="0"/>
              <a:t>ხანგრძლივი მოვლის დაწესებულებებსა და ჰოსპისებში პაციენტთა მკურნალობისთვის პროგრამის ფარგლებში ცალკე ნოზოლოგიური კოდის დამატება მდგომარეობის აღწერით და შესაბამისი ტარიფის განსაზღვრა - სტაციონარში ხანგრძლივი დაყოვნების (45 დღე და მეტი) შემდეგ ინტენსიური მკურნალობა/მოვლის შემცირებული ტარიფის დადგენა (</a:t>
            </a:r>
            <a:r>
              <a:rPr lang="ka-GE" sz="1200" b="0" dirty="0"/>
              <a:t>ტარიფის ფარგლებში თანაგადახდის განხილვა); </a:t>
            </a:r>
            <a:endParaRPr lang="en-US" sz="1200" b="0" dirty="0"/>
          </a:p>
          <a:p>
            <a:pPr lvl="0" algn="just">
              <a:spcBef>
                <a:spcPts val="600"/>
              </a:spcBef>
              <a:spcAft>
                <a:spcPts val="600"/>
              </a:spcAft>
              <a:buFont typeface="Wingdings" pitchFamily="2" charset="2"/>
              <a:buChar char="Ø"/>
            </a:pPr>
            <a:r>
              <a:rPr lang="ka-GE" sz="1200" b="0" dirty="0"/>
              <a:t>პირველი დონის ინტენსიური მკურნალობა/მოვლისა და თერაპიული ნოზოლოგიური კოდებისათვის საწოლ/დღის მიხედვით ანაზღაურების პრინციპის ჩანაცვლება ნოზოლოგიური კოდის სრული ტარიფით ანაზღაურების პრიციპით;</a:t>
            </a:r>
            <a:endParaRPr lang="en-US" sz="1200" b="0" dirty="0"/>
          </a:p>
          <a:p>
            <a:pPr lvl="0" algn="just">
              <a:spcBef>
                <a:spcPts val="600"/>
              </a:spcBef>
              <a:spcAft>
                <a:spcPts val="600"/>
              </a:spcAft>
              <a:buFont typeface="Wingdings" pitchFamily="2" charset="2"/>
              <a:buChar char="Ø"/>
            </a:pPr>
            <a:r>
              <a:rPr lang="ka-GE" sz="1200" b="0" dirty="0" smtClean="0"/>
              <a:t>მონიტორინგისთვის </a:t>
            </a:r>
            <a:r>
              <a:rPr lang="ka-GE" sz="1200" b="0" dirty="0"/>
              <a:t>შემთხვევების შერჩევის პროგრამულად განხორციელების შესაძლებლობა, რათა ამოქმედდეს მიმწოდებლების მიერ ყოველდღიურად დაფიქსირებული შემთხვევების შერჩევის ავტომატიზებული სისტემა, რომელიც დაფუძნებული იქნება არსებული რისკების შეფასებასა და შერჩევის ობიექტურ კრიტერიუმებზე წინასწარ დადგენილი პრიორიტეტების ფარგლებში;</a:t>
            </a:r>
            <a:endParaRPr lang="en-US" sz="1200" b="0" dirty="0"/>
          </a:p>
          <a:p>
            <a:pPr lvl="1" algn="just">
              <a:spcBef>
                <a:spcPts val="600"/>
              </a:spcBef>
              <a:spcAft>
                <a:spcPts val="600"/>
              </a:spcAft>
              <a:buFont typeface="Wingdings" pitchFamily="2" charset="2"/>
              <a:buChar char="Ø"/>
            </a:pPr>
            <a:endParaRPr lang="en-US" sz="1200" dirty="0"/>
          </a:p>
        </p:txBody>
      </p:sp>
    </p:spTree>
    <p:extLst>
      <p:ext uri="{BB962C8B-B14F-4D97-AF65-F5344CB8AC3E}">
        <p14:creationId xmlns:p14="http://schemas.microsoft.com/office/powerpoint/2010/main" val="615740528"/>
      </p:ext>
    </p:extLst>
  </p:cSld>
  <p:clrMapOvr>
    <a:masterClrMapping/>
  </p:clrMapOvr>
  <p:transition spd="slow">
    <p:wipe dir="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199" y="1481328"/>
            <a:ext cx="8382001" cy="4538472"/>
          </a:xfrm>
        </p:spPr>
        <p:txBody>
          <a:bodyPr>
            <a:normAutofit fontScale="62500" lnSpcReduction="20000"/>
          </a:bodyPr>
          <a:lstStyle/>
          <a:p>
            <a:pPr lvl="0" algn="just">
              <a:lnSpc>
                <a:spcPct val="170000"/>
              </a:lnSpc>
              <a:spcBef>
                <a:spcPts val="600"/>
              </a:spcBef>
              <a:spcAft>
                <a:spcPts val="600"/>
              </a:spcAft>
              <a:buClr>
                <a:schemeClr val="accent1">
                  <a:lumMod val="75000"/>
                </a:schemeClr>
              </a:buClr>
              <a:buSzPct val="120000"/>
              <a:buFont typeface="Wingdings" panose="05000000000000000000" pitchFamily="2" charset="2"/>
              <a:buChar char="Ø"/>
            </a:pPr>
            <a:r>
              <a:rPr lang="en-US" sz="2300" b="0" dirty="0" err="1" smtClean="0"/>
              <a:t>გეგმური</a:t>
            </a:r>
            <a:r>
              <a:rPr lang="en-US" sz="2300" b="0" dirty="0" smtClean="0"/>
              <a:t> </a:t>
            </a:r>
            <a:r>
              <a:rPr lang="en-US" sz="2300" b="0" dirty="0" err="1"/>
              <a:t>ამბულატორიული</a:t>
            </a:r>
            <a:r>
              <a:rPr lang="en-US" sz="2300" b="0" dirty="0"/>
              <a:t> </a:t>
            </a:r>
            <a:r>
              <a:rPr lang="en-US" sz="2300" b="0" dirty="0" err="1"/>
              <a:t>მომსახურებისთვის</a:t>
            </a:r>
            <a:r>
              <a:rPr lang="en-US" sz="2300" b="0" dirty="0"/>
              <a:t> </a:t>
            </a:r>
            <a:r>
              <a:rPr lang="en-US" sz="2300" b="0" dirty="0" err="1"/>
              <a:t>მოსარგებლეს</a:t>
            </a:r>
            <a:r>
              <a:rPr lang="en-US" sz="2300" b="0" dirty="0"/>
              <a:t> </a:t>
            </a:r>
            <a:r>
              <a:rPr lang="en-US" sz="2300" b="0" dirty="0" err="1"/>
              <a:t>შეუძლია</a:t>
            </a:r>
            <a:r>
              <a:rPr lang="en-US" sz="2300" b="0" dirty="0"/>
              <a:t> </a:t>
            </a:r>
            <a:r>
              <a:rPr lang="en-US" sz="2300" b="0" dirty="0" err="1"/>
              <a:t>დარეგისტრირდეს</a:t>
            </a:r>
            <a:r>
              <a:rPr lang="en-US" sz="2300" b="0" dirty="0"/>
              <a:t> </a:t>
            </a:r>
            <a:r>
              <a:rPr lang="en-US" sz="2300" b="0" dirty="0" err="1"/>
              <a:t>სურვილისამებრ</a:t>
            </a:r>
            <a:r>
              <a:rPr lang="en-US" sz="2300" b="0" dirty="0"/>
              <a:t> </a:t>
            </a:r>
            <a:r>
              <a:rPr lang="en-US" sz="2300" b="0" dirty="0" err="1"/>
              <a:t>შერჩეულ</a:t>
            </a:r>
            <a:r>
              <a:rPr lang="en-US" sz="2300" b="0" dirty="0"/>
              <a:t> </a:t>
            </a:r>
            <a:r>
              <a:rPr lang="en-US" sz="2300" b="0" dirty="0" err="1"/>
              <a:t>მომსახურების</a:t>
            </a:r>
            <a:r>
              <a:rPr lang="en-US" sz="2300" b="0" dirty="0"/>
              <a:t> </a:t>
            </a:r>
            <a:r>
              <a:rPr lang="en-US" sz="2300" b="0" dirty="0" err="1"/>
              <a:t>მიმწოდებელ</a:t>
            </a:r>
            <a:r>
              <a:rPr lang="en-US" sz="2300" b="0" dirty="0"/>
              <a:t> </a:t>
            </a:r>
            <a:r>
              <a:rPr lang="en-US" sz="2300" b="0" dirty="0" err="1"/>
              <a:t>ნებისმიერ</a:t>
            </a:r>
            <a:r>
              <a:rPr lang="en-US" sz="2300" b="0" dirty="0"/>
              <a:t> </a:t>
            </a:r>
            <a:r>
              <a:rPr lang="en-US" sz="2300" b="0" dirty="0" err="1"/>
              <a:t>დაწესებულებაში</a:t>
            </a:r>
            <a:r>
              <a:rPr lang="en-US" sz="2300" b="0" dirty="0"/>
              <a:t> (</a:t>
            </a:r>
            <a:r>
              <a:rPr lang="en-US" sz="2300" b="0" dirty="0" err="1"/>
              <a:t>სპეციალურად</a:t>
            </a:r>
            <a:r>
              <a:rPr lang="en-US" sz="2300" b="0" dirty="0"/>
              <a:t> </a:t>
            </a:r>
            <a:r>
              <a:rPr lang="en-US" sz="2300" b="0" dirty="0" err="1"/>
              <a:t>შემუშავებული</a:t>
            </a:r>
            <a:r>
              <a:rPr lang="en-US" sz="2300" b="0" dirty="0"/>
              <a:t>, </a:t>
            </a:r>
            <a:r>
              <a:rPr lang="en-US" sz="2300" b="0" dirty="0" err="1"/>
              <a:t>სამედიცინო</a:t>
            </a:r>
            <a:r>
              <a:rPr lang="en-US" sz="2300" b="0" dirty="0"/>
              <a:t> </a:t>
            </a:r>
            <a:r>
              <a:rPr lang="en-US" sz="2300" b="0" dirty="0" err="1"/>
              <a:t>დაწესებულებაში</a:t>
            </a:r>
            <a:r>
              <a:rPr lang="en-US" sz="2300" b="0" dirty="0"/>
              <a:t> </a:t>
            </a:r>
            <a:r>
              <a:rPr lang="en-US" sz="2300" b="0" dirty="0" err="1"/>
              <a:t>რეგისტრაციაზე</a:t>
            </a:r>
            <a:r>
              <a:rPr lang="en-US" sz="2300" b="0" dirty="0"/>
              <a:t> </a:t>
            </a:r>
            <a:r>
              <a:rPr lang="en-US" sz="2300" b="0" dirty="0" err="1"/>
              <a:t>მოსარგებლის</a:t>
            </a:r>
            <a:r>
              <a:rPr lang="en-US" sz="2300" b="0" dirty="0"/>
              <a:t> </a:t>
            </a:r>
            <a:r>
              <a:rPr lang="en-US" sz="2300" b="0" dirty="0" err="1"/>
              <a:t>თანხმობის</a:t>
            </a:r>
            <a:r>
              <a:rPr lang="en-US" sz="2300" b="0" dirty="0"/>
              <a:t> </a:t>
            </a:r>
            <a:r>
              <a:rPr lang="en-US" sz="2300" b="0" dirty="0" err="1"/>
              <a:t>ფორმის</a:t>
            </a:r>
            <a:r>
              <a:rPr lang="en-US" sz="2300" b="0" dirty="0"/>
              <a:t> </a:t>
            </a:r>
            <a:r>
              <a:rPr lang="en-US" sz="2300" b="0" dirty="0" err="1"/>
              <a:t>შევსების</a:t>
            </a:r>
            <a:r>
              <a:rPr lang="en-US" sz="2300" b="0" dirty="0"/>
              <a:t> </a:t>
            </a:r>
            <a:r>
              <a:rPr lang="en-US" sz="2300" b="0" dirty="0" err="1"/>
              <a:t>საფუძველზე</a:t>
            </a:r>
            <a:r>
              <a:rPr lang="en-US" sz="2300" b="0" dirty="0"/>
              <a:t>). </a:t>
            </a:r>
            <a:r>
              <a:rPr lang="en-US" sz="2300" b="0" dirty="0" err="1"/>
              <a:t>ამასთან</a:t>
            </a:r>
            <a:r>
              <a:rPr lang="en-US" sz="2300" b="0" dirty="0"/>
              <a:t>, </a:t>
            </a:r>
            <a:r>
              <a:rPr lang="en-US" sz="2300" b="0" dirty="0" err="1"/>
              <a:t>რეგისტრაციის</a:t>
            </a:r>
            <a:r>
              <a:rPr lang="en-US" sz="2300" b="0" dirty="0"/>
              <a:t> </a:t>
            </a:r>
            <a:r>
              <a:rPr lang="en-US" sz="2300" b="0" dirty="0" err="1"/>
              <a:t>შეცვლა</a:t>
            </a:r>
            <a:r>
              <a:rPr lang="en-US" sz="2300" b="0" dirty="0"/>
              <a:t> </a:t>
            </a:r>
            <a:r>
              <a:rPr lang="en-US" sz="2300" b="0" dirty="0" err="1"/>
              <a:t>შესაძლებელია</a:t>
            </a:r>
            <a:r>
              <a:rPr lang="en-US" sz="2300" b="0" dirty="0"/>
              <a:t> 2 </a:t>
            </a:r>
            <a:r>
              <a:rPr lang="en-US" sz="2300" b="0" dirty="0" err="1"/>
              <a:t>თვეში</a:t>
            </a:r>
            <a:r>
              <a:rPr lang="en-US" sz="2300" b="0" dirty="0"/>
              <a:t> </a:t>
            </a:r>
            <a:r>
              <a:rPr lang="en-US" sz="2300" b="0" dirty="0" err="1"/>
              <a:t>ერთხელ</a:t>
            </a:r>
            <a:r>
              <a:rPr lang="en-US" sz="2300" b="0" dirty="0"/>
              <a:t>. </a:t>
            </a:r>
            <a:r>
              <a:rPr lang="en-US" sz="2300" b="0" dirty="0" err="1"/>
              <a:t>პროგრამით</a:t>
            </a:r>
            <a:r>
              <a:rPr lang="en-US" sz="2300" b="0" dirty="0"/>
              <a:t> </a:t>
            </a:r>
            <a:r>
              <a:rPr lang="en-US" sz="2300" b="0" dirty="0" err="1"/>
              <a:t>მოსარგებლე</a:t>
            </a:r>
            <a:r>
              <a:rPr lang="en-US" sz="2300" b="0" dirty="0"/>
              <a:t> </a:t>
            </a:r>
            <a:r>
              <a:rPr lang="en-US" sz="2300" b="0" dirty="0" err="1"/>
              <a:t>პირს</a:t>
            </a:r>
            <a:r>
              <a:rPr lang="en-US" sz="2300" b="0" dirty="0"/>
              <a:t> </a:t>
            </a:r>
            <a:r>
              <a:rPr lang="en-US" sz="2300" b="0" dirty="0" err="1"/>
              <a:t>უფლება</a:t>
            </a:r>
            <a:r>
              <a:rPr lang="en-US" sz="2300" b="0" dirty="0"/>
              <a:t> </a:t>
            </a:r>
            <a:r>
              <a:rPr lang="en-US" sz="2300" b="0" dirty="0" err="1"/>
              <a:t>აქვს</a:t>
            </a:r>
            <a:r>
              <a:rPr lang="en-US" sz="2300" b="0" dirty="0"/>
              <a:t>, </a:t>
            </a:r>
            <a:r>
              <a:rPr lang="en-US" sz="2300" b="0" dirty="0" err="1"/>
              <a:t>რეგისტრირებული</a:t>
            </a:r>
            <a:r>
              <a:rPr lang="en-US" sz="2300" b="0" dirty="0"/>
              <a:t> </a:t>
            </a:r>
            <a:r>
              <a:rPr lang="en-US" sz="2300" b="0" dirty="0" err="1"/>
              <a:t>იყოს</a:t>
            </a:r>
            <a:r>
              <a:rPr lang="en-US" sz="2300" b="0" dirty="0"/>
              <a:t> </a:t>
            </a:r>
            <a:r>
              <a:rPr lang="en-US" sz="2300" b="0" dirty="0" err="1"/>
              <a:t>მხოლოდ</a:t>
            </a:r>
            <a:r>
              <a:rPr lang="en-US" sz="2300" b="0" dirty="0"/>
              <a:t> </a:t>
            </a:r>
            <a:r>
              <a:rPr lang="en-US" sz="2300" b="0" dirty="0" err="1"/>
              <a:t>ერთ</a:t>
            </a:r>
            <a:r>
              <a:rPr lang="en-US" sz="2300" b="0" dirty="0"/>
              <a:t> </a:t>
            </a:r>
            <a:r>
              <a:rPr lang="en-US" sz="2300" b="0" dirty="0" err="1"/>
              <a:t>პოლიკლინიკაში</a:t>
            </a:r>
            <a:r>
              <a:rPr lang="en-US" sz="2300" b="0" dirty="0"/>
              <a:t> - </a:t>
            </a:r>
            <a:r>
              <a:rPr lang="en-US" sz="2300" b="0" dirty="0" err="1"/>
              <a:t>პირველადი</a:t>
            </a:r>
            <a:r>
              <a:rPr lang="en-US" sz="2300" b="0" dirty="0"/>
              <a:t> </a:t>
            </a:r>
            <a:r>
              <a:rPr lang="en-US" sz="2300" b="0" dirty="0" err="1"/>
              <a:t>ჯანდაცვის</a:t>
            </a:r>
            <a:r>
              <a:rPr lang="en-US" sz="2300" b="0" dirty="0"/>
              <a:t> </a:t>
            </a:r>
            <a:r>
              <a:rPr lang="en-US" sz="2300" b="0" dirty="0" err="1"/>
              <a:t>დაწესებულებაში</a:t>
            </a:r>
            <a:r>
              <a:rPr lang="en-US" sz="2300" b="0" dirty="0"/>
              <a:t>. </a:t>
            </a:r>
          </a:p>
          <a:p>
            <a:pPr lvl="0" algn="just">
              <a:lnSpc>
                <a:spcPct val="170000"/>
              </a:lnSpc>
              <a:spcBef>
                <a:spcPts val="600"/>
              </a:spcBef>
              <a:spcAft>
                <a:spcPts val="600"/>
              </a:spcAft>
              <a:buClr>
                <a:schemeClr val="accent1">
                  <a:lumMod val="75000"/>
                </a:schemeClr>
              </a:buClr>
              <a:buSzPct val="120000"/>
              <a:buFont typeface="Wingdings" panose="05000000000000000000" pitchFamily="2" charset="2"/>
              <a:buChar char="Ø"/>
            </a:pPr>
            <a:r>
              <a:rPr lang="en-US" sz="2300" b="0" dirty="0" err="1"/>
              <a:t>გადაუდებელი</a:t>
            </a:r>
            <a:r>
              <a:rPr lang="en-US" sz="2300" b="0" dirty="0"/>
              <a:t> </a:t>
            </a:r>
            <a:r>
              <a:rPr lang="en-US" sz="2300" b="0" dirty="0" err="1"/>
              <a:t>ამბულატორიული</a:t>
            </a:r>
            <a:r>
              <a:rPr lang="en-US" sz="2300" b="0" dirty="0"/>
              <a:t> </a:t>
            </a:r>
            <a:r>
              <a:rPr lang="en-US" sz="2300" b="0" dirty="0" err="1"/>
              <a:t>და</a:t>
            </a:r>
            <a:r>
              <a:rPr lang="en-US" sz="2300" b="0" dirty="0"/>
              <a:t> </a:t>
            </a:r>
            <a:r>
              <a:rPr lang="en-US" sz="2300" b="0" dirty="0" err="1"/>
              <a:t>სტაციონარული</a:t>
            </a:r>
            <a:r>
              <a:rPr lang="en-US" sz="2300" b="0" dirty="0"/>
              <a:t> </a:t>
            </a:r>
            <a:r>
              <a:rPr lang="en-US" sz="2300" b="0" dirty="0" err="1"/>
              <a:t>მომსახურების</a:t>
            </a:r>
            <a:r>
              <a:rPr lang="en-US" sz="2300" b="0" dirty="0"/>
              <a:t> </a:t>
            </a:r>
            <a:r>
              <a:rPr lang="en-US" sz="2300" b="0" dirty="0" err="1"/>
              <a:t>მისაღებად</a:t>
            </a:r>
            <a:r>
              <a:rPr lang="en-US" sz="2300" b="0" dirty="0"/>
              <a:t>, </a:t>
            </a:r>
            <a:r>
              <a:rPr lang="en-US" sz="2300" b="0" dirty="0" err="1"/>
              <a:t>არ</a:t>
            </a:r>
            <a:r>
              <a:rPr lang="en-US" sz="2300" b="0" dirty="0"/>
              <a:t> </a:t>
            </a:r>
            <a:r>
              <a:rPr lang="en-US" sz="2300" b="0" dirty="0" err="1"/>
              <a:t>არსებობს</a:t>
            </a:r>
            <a:r>
              <a:rPr lang="en-US" sz="2300" b="0" dirty="0"/>
              <a:t> </a:t>
            </a:r>
            <a:r>
              <a:rPr lang="en-US" sz="2300" b="0" dirty="0" err="1"/>
              <a:t>რაიმე</a:t>
            </a:r>
            <a:r>
              <a:rPr lang="en-US" sz="2300" b="0" dirty="0"/>
              <a:t> </a:t>
            </a:r>
            <a:r>
              <a:rPr lang="en-US" sz="2300" b="0" dirty="0" err="1"/>
              <a:t>შეზღუდვა</a:t>
            </a:r>
            <a:r>
              <a:rPr lang="en-US" sz="2300" b="0" dirty="0"/>
              <a:t> </a:t>
            </a:r>
            <a:r>
              <a:rPr lang="en-US" sz="2300" b="0" dirty="0" err="1"/>
              <a:t>სამედიცინო</a:t>
            </a:r>
            <a:r>
              <a:rPr lang="en-US" sz="2300" b="0" dirty="0"/>
              <a:t> </a:t>
            </a:r>
            <a:r>
              <a:rPr lang="en-US" sz="2300" b="0" dirty="0" err="1"/>
              <a:t>დაწესებულების</a:t>
            </a:r>
            <a:r>
              <a:rPr lang="en-US" sz="2300" b="0" dirty="0"/>
              <a:t> </a:t>
            </a:r>
            <a:r>
              <a:rPr lang="en-US" sz="2300" b="0" dirty="0" err="1"/>
              <a:t>არჩევისას</a:t>
            </a:r>
            <a:r>
              <a:rPr lang="en-US" sz="2300" b="0" dirty="0"/>
              <a:t>;</a:t>
            </a:r>
          </a:p>
          <a:p>
            <a:pPr lvl="0" algn="just">
              <a:lnSpc>
                <a:spcPct val="170000"/>
              </a:lnSpc>
              <a:spcBef>
                <a:spcPts val="600"/>
              </a:spcBef>
              <a:spcAft>
                <a:spcPts val="600"/>
              </a:spcAft>
              <a:buClr>
                <a:schemeClr val="accent1">
                  <a:lumMod val="75000"/>
                </a:schemeClr>
              </a:buClr>
              <a:buSzPct val="120000"/>
              <a:buFont typeface="Wingdings" panose="05000000000000000000" pitchFamily="2" charset="2"/>
              <a:buChar char="Ø"/>
            </a:pPr>
            <a:r>
              <a:rPr lang="en-US" sz="2300" b="0" dirty="0" err="1"/>
              <a:t>გეგმური</a:t>
            </a:r>
            <a:r>
              <a:rPr lang="en-US" sz="2300" b="0" dirty="0"/>
              <a:t> </a:t>
            </a:r>
            <a:r>
              <a:rPr lang="en-US" sz="2300" b="0" dirty="0" err="1"/>
              <a:t>ქირურგიული</a:t>
            </a:r>
            <a:r>
              <a:rPr lang="en-US" sz="2300" b="0" dirty="0"/>
              <a:t> </a:t>
            </a:r>
            <a:r>
              <a:rPr lang="en-US" sz="2300" b="0" dirty="0" err="1"/>
              <a:t>და</a:t>
            </a:r>
            <a:r>
              <a:rPr lang="en-US" sz="2300" b="0" dirty="0"/>
              <a:t> </a:t>
            </a:r>
            <a:r>
              <a:rPr lang="en-US" sz="2300" b="0" dirty="0" err="1"/>
              <a:t>ონკოლოგიური</a:t>
            </a:r>
            <a:r>
              <a:rPr lang="en-US" sz="2300" b="0" dirty="0"/>
              <a:t> </a:t>
            </a:r>
            <a:r>
              <a:rPr lang="en-US" sz="2300" b="0" dirty="0" err="1"/>
              <a:t>მომსახურებისათვის</a:t>
            </a:r>
            <a:r>
              <a:rPr lang="en-US" sz="2300" b="0" dirty="0"/>
              <a:t>, </a:t>
            </a:r>
            <a:r>
              <a:rPr lang="en-US" sz="2300" b="0" dirty="0" err="1"/>
              <a:t>მოსარგებლემ</a:t>
            </a:r>
            <a:r>
              <a:rPr lang="en-US" sz="2300" b="0" dirty="0"/>
              <a:t> </a:t>
            </a:r>
            <a:r>
              <a:rPr lang="en-US" sz="2300" b="0" dirty="0" err="1"/>
              <a:t>უნდა</a:t>
            </a:r>
            <a:r>
              <a:rPr lang="en-US" sz="2300" b="0" dirty="0"/>
              <a:t> </a:t>
            </a:r>
            <a:r>
              <a:rPr lang="en-US" sz="2300" b="0" dirty="0" err="1"/>
              <a:t>მიმართოს</a:t>
            </a:r>
            <a:r>
              <a:rPr lang="en-US" sz="2300" b="0" dirty="0"/>
              <a:t> </a:t>
            </a:r>
            <a:r>
              <a:rPr lang="en-US" sz="2300" b="0" dirty="0" err="1"/>
              <a:t>სსიპ</a:t>
            </a:r>
            <a:r>
              <a:rPr lang="en-US" sz="2300" b="0" dirty="0"/>
              <a:t> </a:t>
            </a:r>
            <a:r>
              <a:rPr lang="en-US" sz="2300" b="0" dirty="0" err="1"/>
              <a:t>სოციალური</a:t>
            </a:r>
            <a:r>
              <a:rPr lang="en-US" sz="2300" b="0" dirty="0"/>
              <a:t> </a:t>
            </a:r>
            <a:r>
              <a:rPr lang="en-US" sz="2300" b="0" dirty="0" err="1"/>
              <a:t>მომსახურების</a:t>
            </a:r>
            <a:r>
              <a:rPr lang="en-US" sz="2300" b="0" dirty="0"/>
              <a:t> </a:t>
            </a:r>
            <a:r>
              <a:rPr lang="en-US" sz="2300" b="0" dirty="0" err="1"/>
              <a:t>სააგენტოს</a:t>
            </a:r>
            <a:r>
              <a:rPr lang="en-US" sz="2300" b="0" dirty="0"/>
              <a:t>, </a:t>
            </a:r>
            <a:r>
              <a:rPr lang="en-US" sz="2300" b="0" dirty="0" err="1"/>
              <a:t>მატერიალიზებული</a:t>
            </a:r>
            <a:r>
              <a:rPr lang="en-US" sz="2300" b="0" dirty="0"/>
              <a:t> </a:t>
            </a:r>
            <a:r>
              <a:rPr lang="en-US" sz="2300" b="0" dirty="0" err="1"/>
              <a:t>ვაუჩერის</a:t>
            </a:r>
            <a:r>
              <a:rPr lang="en-US" sz="2300" b="0" dirty="0"/>
              <a:t>/</a:t>
            </a:r>
            <a:r>
              <a:rPr lang="en-US" sz="2300" b="0" dirty="0" err="1"/>
              <a:t>საგარანტიო</a:t>
            </a:r>
            <a:r>
              <a:rPr lang="en-US" sz="2300" b="0" dirty="0"/>
              <a:t> </a:t>
            </a:r>
            <a:r>
              <a:rPr lang="en-US" sz="2300" b="0" dirty="0" err="1"/>
              <a:t>წერილის</a:t>
            </a:r>
            <a:r>
              <a:rPr lang="en-US" sz="2300" b="0" dirty="0"/>
              <a:t> </a:t>
            </a:r>
            <a:r>
              <a:rPr lang="en-US" sz="2300" b="0" dirty="0" err="1"/>
              <a:t>მისაღებად</a:t>
            </a:r>
            <a:r>
              <a:rPr lang="en-US" sz="2300" b="0" dirty="0"/>
              <a:t>.</a:t>
            </a:r>
          </a:p>
          <a:p>
            <a:endParaRPr lang="en-US" dirty="0"/>
          </a:p>
        </p:txBody>
      </p:sp>
      <p:sp>
        <p:nvSpPr>
          <p:cNvPr id="3" name="Title 2"/>
          <p:cNvSpPr>
            <a:spLocks noGrp="1"/>
          </p:cNvSpPr>
          <p:nvPr>
            <p:ph type="title"/>
          </p:nvPr>
        </p:nvSpPr>
        <p:spPr>
          <a:xfrm>
            <a:off x="609600" y="533400"/>
            <a:ext cx="8229600" cy="838200"/>
          </a:xfrm>
        </p:spPr>
        <p:txBody>
          <a:bodyPr>
            <a:normAutofit/>
          </a:bodyPr>
          <a:lstStyle/>
          <a:p>
            <a:r>
              <a:rPr lang="en-US" sz="2400" dirty="0" err="1"/>
              <a:t>მოსახლეობის</a:t>
            </a:r>
            <a:r>
              <a:rPr lang="en-US" sz="2400" dirty="0"/>
              <a:t> </a:t>
            </a:r>
            <a:r>
              <a:rPr lang="en-US" sz="2400" dirty="0" err="1"/>
              <a:t>რეგისტრაცია</a:t>
            </a:r>
            <a:r>
              <a:rPr lang="en-US" sz="2400" dirty="0"/>
              <a:t> </a:t>
            </a:r>
            <a:r>
              <a:rPr lang="en-US" sz="2400" dirty="0" err="1"/>
              <a:t>მომსახურების</a:t>
            </a:r>
            <a:r>
              <a:rPr lang="en-US" sz="2400" dirty="0"/>
              <a:t> </a:t>
            </a:r>
            <a:r>
              <a:rPr lang="en-US" sz="2400" dirty="0" err="1" smtClean="0"/>
              <a:t>მისაღებად</a:t>
            </a:r>
            <a:endParaRPr lang="en-US" sz="2400" dirty="0"/>
          </a:p>
        </p:txBody>
      </p:sp>
      <p:pic>
        <p:nvPicPr>
          <p:cNvPr id="4" name="Picture 2" descr="C:\Users\mmaghlakelidze\Desktop\logo_SSA.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298235" y="6131152"/>
            <a:ext cx="845765" cy="75179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996697"/>
      </p:ext>
    </p:extLst>
  </p:cSld>
  <p:clrMapOvr>
    <a:masterClrMapping/>
  </p:clrMapOvr>
  <p:transition spd="slow">
    <p:wipe dir="r"/>
  </p:transition>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066800"/>
            <a:ext cx="8229600" cy="5059363"/>
          </a:xfrm>
        </p:spPr>
        <p:txBody>
          <a:bodyPr>
            <a:normAutofit fontScale="55000" lnSpcReduction="20000"/>
          </a:bodyPr>
          <a:lstStyle/>
          <a:p>
            <a:pPr lvl="0" algn="just">
              <a:spcBef>
                <a:spcPts val="600"/>
              </a:spcBef>
              <a:spcAft>
                <a:spcPts val="600"/>
              </a:spcAft>
              <a:buFont typeface="Wingdings" pitchFamily="2" charset="2"/>
              <a:buChar char="Ø"/>
            </a:pPr>
            <a:r>
              <a:rPr lang="ka-GE" b="0" dirty="0"/>
              <a:t>საყოველთაო ჯანდაცვისა და ჯანდაცვის სხვა სახელმწიფო პროგრამებში პროვაიდერების ანაზღაურების მექანიზმების გამარტივებით </a:t>
            </a:r>
            <a:r>
              <a:rPr lang="en-US" b="0" dirty="0"/>
              <a:t>SSA-</a:t>
            </a:r>
            <a:r>
              <a:rPr lang="ka-GE" b="0" dirty="0"/>
              <a:t>ს ადმინისტრირების გამარტივება და გამჭვირვალობის და აღქმადობის გაზრდა საზოგადოებისა და პაციენტებისთვის;</a:t>
            </a:r>
            <a:endParaRPr lang="en-US" b="0" dirty="0"/>
          </a:p>
          <a:p>
            <a:pPr lvl="0" algn="just">
              <a:spcBef>
                <a:spcPts val="600"/>
              </a:spcBef>
              <a:spcAft>
                <a:spcPts val="600"/>
              </a:spcAft>
              <a:buFont typeface="Wingdings" pitchFamily="2" charset="2"/>
              <a:buChar char="Ø"/>
            </a:pPr>
            <a:r>
              <a:rPr lang="ka-GE" b="0" dirty="0"/>
              <a:t>არამიზანობრივი/ არამართებული და მზარდი გადაუდებელი ინტერვენციების პრევენციის უზრუნვეყოფის მიზნით ხარისხის მართვის მწყობრი სისტემის ჩამოყალიბება ეროვნული გაიდლაინების ბაზაზე და კონტროლების მექანიზმის რაციონალიზაცია საერთაშორისო პრაქტიკაში აპრობირებული სტანდარტების გამოყენებით:</a:t>
            </a:r>
            <a:endParaRPr lang="en-US" b="0" dirty="0"/>
          </a:p>
          <a:p>
            <a:pPr lvl="1" algn="just">
              <a:spcBef>
                <a:spcPts val="600"/>
              </a:spcBef>
              <a:spcAft>
                <a:spcPts val="600"/>
              </a:spcAft>
              <a:buFont typeface="Wingdings" pitchFamily="2" charset="2"/>
              <a:buChar char="q"/>
            </a:pPr>
            <a:r>
              <a:rPr lang="ka-GE" b="0" dirty="0"/>
              <a:t>სამკურნალო დაწესებულებების რეგულირების მექანიზმების გაუმჯობესება, მათ შორის სალიცენზიო და სანებართვო პირობებისა და აკრედიტაციის მექანიზმების სრულყოფა;</a:t>
            </a:r>
            <a:endParaRPr lang="en-US" b="0" dirty="0"/>
          </a:p>
          <a:p>
            <a:pPr lvl="1" algn="just">
              <a:spcBef>
                <a:spcPts val="600"/>
              </a:spcBef>
              <a:spcAft>
                <a:spcPts val="600"/>
              </a:spcAft>
              <a:buFont typeface="Wingdings" pitchFamily="2" charset="2"/>
              <a:buChar char="q"/>
            </a:pPr>
            <a:r>
              <a:rPr lang="ka-GE" b="0" dirty="0"/>
              <a:t>უწყვეტი პროფესიული განვითარების სისტემის დანერგვა და შესაბამისი სტიმულირების მექანიზმის ამოქმედება სამედიცინო პერსონალის მოტივაციისა და კვალიფიკაციის ასამაღლებლად;</a:t>
            </a:r>
            <a:endParaRPr lang="en-US" b="0" dirty="0"/>
          </a:p>
          <a:p>
            <a:pPr lvl="1" algn="just">
              <a:spcBef>
                <a:spcPts val="600"/>
              </a:spcBef>
              <a:spcAft>
                <a:spcPts val="600"/>
              </a:spcAft>
              <a:buFont typeface="Wingdings" pitchFamily="2" charset="2"/>
              <a:buChar char="q"/>
            </a:pPr>
            <a:r>
              <a:rPr lang="ka-GE" b="0" dirty="0"/>
              <a:t>პაციენტთა უსაფრთხოებისა და უფლებების დაცვის გაძლიერება სამედიცინო შეცდომების სისტემური მართვისა და დავების განხილვის ალტერნატიული მექანიზმების შექმნით;</a:t>
            </a:r>
            <a:endParaRPr lang="en-US" b="0" dirty="0"/>
          </a:p>
          <a:p>
            <a:pPr lvl="1" algn="just">
              <a:spcBef>
                <a:spcPts val="600"/>
              </a:spcBef>
              <a:spcAft>
                <a:spcPts val="600"/>
              </a:spcAft>
              <a:buFont typeface="Wingdings" pitchFamily="2" charset="2"/>
              <a:buChar char="q"/>
            </a:pPr>
            <a:r>
              <a:rPr lang="ka-GE" b="0" dirty="0"/>
              <a:t>კლინიკური პრაქტიკის სტანდარტების რეგულარულ განახლება და დანერგვა.</a:t>
            </a:r>
            <a:endParaRPr lang="en-US" b="0" dirty="0"/>
          </a:p>
          <a:p>
            <a:pPr lvl="1" algn="just">
              <a:spcBef>
                <a:spcPts val="600"/>
              </a:spcBef>
              <a:spcAft>
                <a:spcPts val="600"/>
              </a:spcAft>
              <a:buFont typeface="Wingdings" pitchFamily="2" charset="2"/>
              <a:buChar char="q"/>
            </a:pPr>
            <a:r>
              <a:rPr lang="ka-GE" b="0" dirty="0"/>
              <a:t>პჯდ ექიმების გადამზადება და მოტივაციის სისტემის შექმნა</a:t>
            </a:r>
            <a:endParaRPr lang="en-US" b="0" dirty="0"/>
          </a:p>
          <a:p>
            <a:pPr lvl="1" algn="just">
              <a:spcBef>
                <a:spcPts val="600"/>
              </a:spcBef>
              <a:spcAft>
                <a:spcPts val="600"/>
              </a:spcAft>
              <a:buFont typeface="Wingdings" pitchFamily="2" charset="2"/>
              <a:buChar char="q"/>
            </a:pPr>
            <a:r>
              <a:rPr lang="en-US" b="0" dirty="0"/>
              <a:t>SSA</a:t>
            </a:r>
            <a:r>
              <a:rPr lang="ka-GE" b="0" dirty="0"/>
              <a:t>-ს ანალიტიკური შესაძლებლობების გაძლიერება ყოველდღიური ოპერაციების მხარდაჭერისთვის</a:t>
            </a:r>
            <a:endParaRPr lang="en-US" b="0" dirty="0"/>
          </a:p>
        </p:txBody>
      </p:sp>
      <p:sp>
        <p:nvSpPr>
          <p:cNvPr id="4" name="Title 1"/>
          <p:cNvSpPr>
            <a:spLocks noGrp="1"/>
          </p:cNvSpPr>
          <p:nvPr>
            <p:ph type="title"/>
          </p:nvPr>
        </p:nvSpPr>
        <p:spPr>
          <a:xfrm>
            <a:off x="533400" y="381000"/>
            <a:ext cx="8229600" cy="533400"/>
          </a:xfrm>
        </p:spPr>
        <p:txBody>
          <a:bodyPr>
            <a:normAutofit fontScale="90000"/>
          </a:bodyPr>
          <a:lstStyle/>
          <a:p>
            <a:r>
              <a:rPr lang="ka-GE" dirty="0" smtClean="0"/>
              <a:t>ეფექტიანობის გაზრდის გზები</a:t>
            </a:r>
            <a:endParaRPr lang="en-US" dirty="0"/>
          </a:p>
        </p:txBody>
      </p:sp>
    </p:spTree>
    <p:extLst>
      <p:ext uri="{BB962C8B-B14F-4D97-AF65-F5344CB8AC3E}">
        <p14:creationId xmlns:p14="http://schemas.microsoft.com/office/powerpoint/2010/main" val="1448759567"/>
      </p:ext>
    </p:extLst>
  </p:cSld>
  <p:clrMapOvr>
    <a:masterClrMapping/>
  </p:clrMapOvr>
  <p:transition spd="slow">
    <p:wipe dir="r"/>
  </p:transition>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381000"/>
            <a:ext cx="8229600" cy="762000"/>
          </a:xfrm>
        </p:spPr>
        <p:txBody>
          <a:bodyPr/>
          <a:lstStyle/>
          <a:p>
            <a:r>
              <a:rPr lang="ka-GE" dirty="0"/>
              <a:t>ეფექტიანობის გაზრდის </a:t>
            </a:r>
            <a:r>
              <a:rPr lang="ka-GE" dirty="0" smtClean="0"/>
              <a:t>გზები</a:t>
            </a:r>
            <a:endParaRPr lang="en-US" dirty="0"/>
          </a:p>
        </p:txBody>
      </p:sp>
      <p:sp>
        <p:nvSpPr>
          <p:cNvPr id="3" name="Content Placeholder 2"/>
          <p:cNvSpPr>
            <a:spLocks noGrp="1"/>
          </p:cNvSpPr>
          <p:nvPr>
            <p:ph idx="1"/>
          </p:nvPr>
        </p:nvSpPr>
        <p:spPr>
          <a:xfrm>
            <a:off x="228600" y="1447800"/>
            <a:ext cx="8763000" cy="4876800"/>
          </a:xfrm>
        </p:spPr>
        <p:txBody>
          <a:bodyPr>
            <a:noAutofit/>
          </a:bodyPr>
          <a:lstStyle/>
          <a:p>
            <a:pPr algn="just">
              <a:spcBef>
                <a:spcPts val="1200"/>
              </a:spcBef>
              <a:spcAft>
                <a:spcPts val="1200"/>
              </a:spcAft>
            </a:pPr>
            <a:r>
              <a:rPr lang="en-US" sz="1600" b="0" dirty="0" err="1" smtClean="0"/>
              <a:t>გადაუდებელი</a:t>
            </a:r>
            <a:r>
              <a:rPr lang="en-US" sz="1600" b="0" dirty="0" smtClean="0"/>
              <a:t> </a:t>
            </a:r>
            <a:r>
              <a:rPr lang="en-US" sz="1600" b="0" dirty="0" err="1"/>
              <a:t>მომსახურების</a:t>
            </a:r>
            <a:r>
              <a:rPr lang="en-US" sz="1600" b="0" dirty="0"/>
              <a:t> </a:t>
            </a:r>
            <a:r>
              <a:rPr lang="en-US" sz="1600" b="0" dirty="0" err="1"/>
              <a:t>კომპონენტის</a:t>
            </a:r>
            <a:r>
              <a:rPr lang="en-US" sz="1600" b="0" dirty="0"/>
              <a:t> </a:t>
            </a:r>
            <a:r>
              <a:rPr lang="en-US" sz="1600" b="0" dirty="0" err="1"/>
              <a:t>ფარგლებში</a:t>
            </a:r>
            <a:r>
              <a:rPr lang="en-US" sz="1600" b="0" dirty="0"/>
              <a:t> </a:t>
            </a:r>
            <a:r>
              <a:rPr lang="en-US" sz="1600" b="0" dirty="0" err="1"/>
              <a:t>მიმწოდებლებისთვის</a:t>
            </a:r>
            <a:r>
              <a:rPr lang="en-US" sz="1600" b="0" dirty="0"/>
              <a:t> </a:t>
            </a:r>
            <a:r>
              <a:rPr lang="ka-GE" sz="1600" b="0" dirty="0"/>
              <a:t>არამიზნობრივი </a:t>
            </a:r>
            <a:r>
              <a:rPr lang="en-US" sz="1600" b="0" dirty="0" err="1"/>
              <a:t>რეფერალის</a:t>
            </a:r>
            <a:r>
              <a:rPr lang="en-US" sz="1600" b="0" dirty="0"/>
              <a:t> </a:t>
            </a:r>
            <a:r>
              <a:rPr lang="en-US" sz="1600" b="0" dirty="0" err="1"/>
              <a:t>განხორციელების</a:t>
            </a:r>
            <a:r>
              <a:rPr lang="en-US" sz="1600" b="0" dirty="0"/>
              <a:t> </a:t>
            </a:r>
            <a:r>
              <a:rPr lang="en-US" sz="1600" b="0" dirty="0" err="1"/>
              <a:t>შეზღუდვა</a:t>
            </a:r>
            <a:r>
              <a:rPr lang="en-US" sz="1600" b="0" dirty="0"/>
              <a:t> - </a:t>
            </a:r>
            <a:r>
              <a:rPr lang="ka-GE" sz="1600" b="0" dirty="0"/>
              <a:t>დაწესებულებიდან </a:t>
            </a:r>
            <a:r>
              <a:rPr lang="en-US" sz="1600" b="0" dirty="0" err="1"/>
              <a:t>გადაყვანა</a:t>
            </a:r>
            <a:r>
              <a:rPr lang="en-US" sz="1600" b="0" dirty="0"/>
              <a:t> </a:t>
            </a:r>
            <a:r>
              <a:rPr lang="en-US" sz="1600" b="0" dirty="0" err="1"/>
              <a:t>განხორციელდეს</a:t>
            </a:r>
            <a:r>
              <a:rPr lang="en-US" sz="1600" b="0" dirty="0"/>
              <a:t> </a:t>
            </a:r>
            <a:r>
              <a:rPr lang="en-US" sz="1600" b="0" dirty="0" err="1"/>
              <a:t>მხოლოდ</a:t>
            </a:r>
            <a:r>
              <a:rPr lang="en-US" sz="1600" b="0" dirty="0"/>
              <a:t> </a:t>
            </a:r>
            <a:r>
              <a:rPr lang="en-US" sz="1600" b="0" dirty="0" err="1"/>
              <a:t>ჩვენების</a:t>
            </a:r>
            <a:r>
              <a:rPr lang="en-US" sz="1600" b="0" dirty="0"/>
              <a:t> </a:t>
            </a:r>
            <a:r>
              <a:rPr lang="en-US" sz="1600" b="0" dirty="0" err="1"/>
              <a:t>მიხედვით</a:t>
            </a:r>
            <a:r>
              <a:rPr lang="en-US" sz="1600" b="0" dirty="0"/>
              <a:t> </a:t>
            </a:r>
            <a:r>
              <a:rPr lang="en-US" sz="1600" b="0" dirty="0" err="1"/>
              <a:t>სასწრაფო</a:t>
            </a:r>
            <a:r>
              <a:rPr lang="en-US" sz="1600" b="0" dirty="0"/>
              <a:t> </a:t>
            </a:r>
            <a:r>
              <a:rPr lang="en-US" sz="1600" b="0" dirty="0" err="1"/>
              <a:t>გადაუდებელი</a:t>
            </a:r>
            <a:r>
              <a:rPr lang="en-US" sz="1600" b="0" dirty="0"/>
              <a:t> </a:t>
            </a:r>
            <a:r>
              <a:rPr lang="en-US" sz="1600" b="0" dirty="0" err="1"/>
              <a:t>დახმარებ</a:t>
            </a:r>
            <a:r>
              <a:rPr lang="ka-GE" sz="1600" b="0" dirty="0"/>
              <a:t>ის</a:t>
            </a:r>
            <a:r>
              <a:rPr lang="en-US" sz="1600" b="0" dirty="0"/>
              <a:t>ა </a:t>
            </a:r>
            <a:r>
              <a:rPr lang="en-US" sz="1600" b="0" dirty="0" err="1"/>
              <a:t>და</a:t>
            </a:r>
            <a:r>
              <a:rPr lang="en-US" sz="1600" b="0" dirty="0"/>
              <a:t> </a:t>
            </a:r>
            <a:r>
              <a:rPr lang="en-US" sz="1600" b="0" dirty="0" err="1"/>
              <a:t>სამედიცინო</a:t>
            </a:r>
            <a:r>
              <a:rPr lang="en-US" sz="1600" b="0" dirty="0"/>
              <a:t> </a:t>
            </a:r>
            <a:r>
              <a:rPr lang="en-US" sz="1600" b="0" dirty="0" err="1"/>
              <a:t>ტრანსპორტირებ</a:t>
            </a:r>
            <a:r>
              <a:rPr lang="ka-GE" sz="1600" b="0" dirty="0"/>
              <a:t>ის სახელმწიფო პროგრამის რეფერალური </a:t>
            </a:r>
            <a:r>
              <a:rPr lang="ka-GE" sz="1600" b="0" dirty="0" smtClean="0"/>
              <a:t>დახმარების </a:t>
            </a:r>
            <a:r>
              <a:rPr lang="ka-GE" sz="1600" b="0" dirty="0"/>
              <a:t>კომპონენტის </a:t>
            </a:r>
            <a:r>
              <a:rPr lang="ka-GE" sz="1600" b="0" dirty="0" smtClean="0"/>
              <a:t>ფარგლებში</a:t>
            </a:r>
          </a:p>
          <a:p>
            <a:pPr algn="just">
              <a:spcBef>
                <a:spcPts val="1200"/>
              </a:spcBef>
              <a:spcAft>
                <a:spcPts val="1200"/>
              </a:spcAft>
            </a:pPr>
            <a:r>
              <a:rPr lang="ka-GE" sz="1600" b="0" dirty="0" smtClean="0"/>
              <a:t>ხანგრძლივი </a:t>
            </a:r>
            <a:r>
              <a:rPr lang="ka-GE" sz="1600" b="0" dirty="0"/>
              <a:t>მოვლის დაწესებულებებსა და ჰოსპისებში პაციენტთა მკურნალობისთვის პროგრამის ფარგლებში </a:t>
            </a:r>
            <a:r>
              <a:rPr lang="ka-GE" sz="1600" b="0" dirty="0" smtClean="0"/>
              <a:t>ცალკეული </a:t>
            </a:r>
            <a:r>
              <a:rPr lang="ka-GE" sz="1600" b="0" dirty="0"/>
              <a:t>ნოზოლოგიური </a:t>
            </a:r>
            <a:r>
              <a:rPr lang="ka-GE" sz="1600" b="0" dirty="0" smtClean="0"/>
              <a:t>კოდის/მდგომარეობის აღწერა </a:t>
            </a:r>
            <a:r>
              <a:rPr lang="ka-GE" sz="1600" b="0" dirty="0"/>
              <a:t>და შესაბამისი ტარიფის </a:t>
            </a:r>
            <a:r>
              <a:rPr lang="ka-GE" sz="1600" b="0" dirty="0" smtClean="0"/>
              <a:t>განსაზღვრა</a:t>
            </a:r>
          </a:p>
          <a:p>
            <a:pPr lvl="0" algn="just">
              <a:spcAft>
                <a:spcPts val="600"/>
              </a:spcAft>
            </a:pPr>
            <a:endParaRPr lang="en-US" dirty="0"/>
          </a:p>
          <a:p>
            <a:pPr marL="0" indent="0">
              <a:buNone/>
            </a:pPr>
            <a:endParaRPr lang="en-US" dirty="0"/>
          </a:p>
        </p:txBody>
      </p:sp>
    </p:spTree>
    <p:extLst>
      <p:ext uri="{BB962C8B-B14F-4D97-AF65-F5344CB8AC3E}">
        <p14:creationId xmlns:p14="http://schemas.microsoft.com/office/powerpoint/2010/main" val="87092045"/>
      </p:ext>
    </p:extLst>
  </p:cSld>
  <p:clrMapOvr>
    <a:masterClrMapping/>
  </p:clrMapOvr>
  <p:transition spd="slow">
    <p:wipe dir="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199" y="1219200"/>
            <a:ext cx="8236983" cy="4572000"/>
          </a:xfrm>
        </p:spPr>
        <p:txBody>
          <a:bodyPr>
            <a:normAutofit fontScale="77500" lnSpcReduction="20000"/>
          </a:bodyPr>
          <a:lstStyle/>
          <a:p>
            <a:pPr algn="just">
              <a:lnSpc>
                <a:spcPct val="170000"/>
              </a:lnSpc>
              <a:buClr>
                <a:schemeClr val="accent1">
                  <a:lumMod val="50000"/>
                </a:schemeClr>
              </a:buClr>
              <a:buSzPct val="120000"/>
              <a:buFont typeface="Wingdings 2" panose="05020102010507070707" pitchFamily="18" charset="2"/>
              <a:buChar char=""/>
            </a:pPr>
            <a:r>
              <a:rPr lang="en-US" sz="2100" b="0" dirty="0" err="1" smtClean="0"/>
              <a:t>პირველადი</a:t>
            </a:r>
            <a:r>
              <a:rPr lang="en-US" sz="2100" b="0" dirty="0" smtClean="0"/>
              <a:t> </a:t>
            </a:r>
            <a:r>
              <a:rPr lang="en-US" sz="2100" b="0" dirty="0" err="1"/>
              <a:t>ჯანდაცვის</a:t>
            </a:r>
            <a:r>
              <a:rPr lang="en-US" sz="2100" b="0" dirty="0"/>
              <a:t> </a:t>
            </a:r>
            <a:r>
              <a:rPr lang="en-US" sz="2100" b="0" dirty="0" err="1"/>
              <a:t>რგოლის</a:t>
            </a:r>
            <a:r>
              <a:rPr lang="en-US" sz="2100" b="0" dirty="0"/>
              <a:t> </a:t>
            </a:r>
            <a:r>
              <a:rPr lang="en-US" sz="2100" b="0" dirty="0" err="1"/>
              <a:t>ოჯახის</a:t>
            </a:r>
            <a:r>
              <a:rPr lang="en-US" sz="2100" b="0" dirty="0"/>
              <a:t>/</a:t>
            </a:r>
            <a:r>
              <a:rPr lang="en-US" sz="2100" b="0" dirty="0" err="1"/>
              <a:t>უბნის</a:t>
            </a:r>
            <a:r>
              <a:rPr lang="en-US" sz="2100" b="0" dirty="0"/>
              <a:t> </a:t>
            </a:r>
            <a:r>
              <a:rPr lang="en-US" sz="2100" b="0" dirty="0" err="1"/>
              <a:t>ექიმის</a:t>
            </a:r>
            <a:r>
              <a:rPr lang="en-US" sz="2100" b="0" dirty="0"/>
              <a:t> </a:t>
            </a:r>
            <a:r>
              <a:rPr lang="en-US" sz="2100" b="0" dirty="0" err="1" smtClean="0"/>
              <a:t>მომსახურებ</a:t>
            </a:r>
            <a:r>
              <a:rPr lang="ka-GE" sz="2100" b="0" dirty="0" smtClean="0"/>
              <a:t>ა ;</a:t>
            </a:r>
          </a:p>
          <a:p>
            <a:pPr algn="just">
              <a:lnSpc>
                <a:spcPct val="170000"/>
              </a:lnSpc>
              <a:buClr>
                <a:schemeClr val="accent1">
                  <a:lumMod val="50000"/>
                </a:schemeClr>
              </a:buClr>
              <a:buSzPct val="120000"/>
              <a:buFont typeface="Wingdings 2" panose="05020102010507070707" pitchFamily="18" charset="2"/>
              <a:buChar char=""/>
            </a:pPr>
            <a:r>
              <a:rPr lang="ka-GE" sz="2100" b="0" dirty="0" smtClean="0"/>
              <a:t>პირველადი ჯანდაცვის დონეზე მინიმალური ლაბორატორიული მომსახურება;</a:t>
            </a:r>
          </a:p>
          <a:p>
            <a:pPr algn="just">
              <a:lnSpc>
                <a:spcPct val="170000"/>
              </a:lnSpc>
              <a:buClr>
                <a:schemeClr val="accent1">
                  <a:lumMod val="50000"/>
                </a:schemeClr>
              </a:buClr>
              <a:buSzPct val="120000"/>
              <a:buFont typeface="Wingdings 2" panose="05020102010507070707" pitchFamily="18" charset="2"/>
              <a:buChar char=""/>
            </a:pPr>
            <a:r>
              <a:rPr lang="en-US" sz="2100" b="0" dirty="0" err="1" smtClean="0"/>
              <a:t>გადაუდებელი</a:t>
            </a:r>
            <a:r>
              <a:rPr lang="en-US" sz="2100" b="0" dirty="0" smtClean="0"/>
              <a:t> </a:t>
            </a:r>
            <a:r>
              <a:rPr lang="en-US" sz="2100" b="0" dirty="0" err="1"/>
              <a:t>შემთხვევების</a:t>
            </a:r>
            <a:r>
              <a:rPr lang="en-US" sz="2100" b="0" dirty="0"/>
              <a:t> </a:t>
            </a:r>
            <a:r>
              <a:rPr lang="en-US" sz="2100" b="0" dirty="0" err="1" smtClean="0"/>
              <a:t>მართვა</a:t>
            </a:r>
            <a:r>
              <a:rPr lang="ka-GE" sz="2100" b="0" dirty="0" smtClean="0"/>
              <a:t>,</a:t>
            </a:r>
            <a:r>
              <a:rPr lang="en-US" sz="2100" b="0" dirty="0" smtClean="0"/>
              <a:t> </a:t>
            </a:r>
            <a:r>
              <a:rPr lang="en-US" sz="2100" b="0" dirty="0" err="1"/>
              <a:t>როგორც</a:t>
            </a:r>
            <a:r>
              <a:rPr lang="en-US" sz="2100" b="0" dirty="0"/>
              <a:t> </a:t>
            </a:r>
            <a:r>
              <a:rPr lang="en-US" sz="2100" b="0" dirty="0" err="1"/>
              <a:t>ამბულატორიულ</a:t>
            </a:r>
            <a:r>
              <a:rPr lang="en-US" sz="2100" b="0" dirty="0"/>
              <a:t>, </a:t>
            </a:r>
            <a:r>
              <a:rPr lang="en-US" sz="2100" b="0" dirty="0" err="1"/>
              <a:t>ასევე</a:t>
            </a:r>
            <a:r>
              <a:rPr lang="en-US" sz="2100" b="0" dirty="0"/>
              <a:t> </a:t>
            </a:r>
            <a:r>
              <a:rPr lang="en-US" sz="2100" b="0" dirty="0" err="1"/>
              <a:t>სტაციონარულ</a:t>
            </a:r>
            <a:r>
              <a:rPr lang="en-US" sz="2100" b="0" dirty="0"/>
              <a:t> </a:t>
            </a:r>
            <a:r>
              <a:rPr lang="en-US" sz="2100" b="0" dirty="0" err="1" smtClean="0"/>
              <a:t>დონეზე</a:t>
            </a:r>
            <a:r>
              <a:rPr lang="ka-GE" sz="2100" b="0" dirty="0" smtClean="0"/>
              <a:t> (450-ზე მეტი ნოზოლოგია დამტკიცებული ნუსხის მიხედვით)</a:t>
            </a:r>
            <a:r>
              <a:rPr lang="en-US" sz="2100" b="0" dirty="0" smtClean="0"/>
              <a:t>.</a:t>
            </a:r>
            <a:endParaRPr lang="ka-GE" sz="2100" b="0" dirty="0" smtClean="0"/>
          </a:p>
          <a:p>
            <a:pPr marL="109728" indent="0">
              <a:buNone/>
            </a:pPr>
            <a:endParaRPr lang="ka-GE" sz="2600" b="0" dirty="0" smtClean="0"/>
          </a:p>
          <a:p>
            <a:pPr marL="109728" indent="0" algn="just">
              <a:lnSpc>
                <a:spcPct val="170000"/>
              </a:lnSpc>
              <a:buNone/>
            </a:pPr>
            <a:r>
              <a:rPr lang="ka-GE" sz="1800" b="0" dirty="0" smtClean="0"/>
              <a:t>ამასთან, 2013 </a:t>
            </a:r>
            <a:r>
              <a:rPr lang="ka-GE" sz="1800" b="0" dirty="0"/>
              <a:t>წლის 19 მაისს </a:t>
            </a:r>
            <a:r>
              <a:rPr lang="en-US" sz="1800" b="0" dirty="0" err="1"/>
              <a:t>საქართველოს</a:t>
            </a:r>
            <a:r>
              <a:rPr lang="en-US" sz="1800" b="0" dirty="0"/>
              <a:t> </a:t>
            </a:r>
            <a:r>
              <a:rPr lang="en-US" sz="1800" b="0" dirty="0" err="1"/>
              <a:t>მთავრობის</a:t>
            </a:r>
            <a:r>
              <a:rPr lang="en-US" sz="1800" b="0" dirty="0"/>
              <a:t> 2009  </a:t>
            </a:r>
            <a:r>
              <a:rPr lang="en-US" sz="1800" b="0" dirty="0" err="1"/>
              <a:t>წლის</a:t>
            </a:r>
            <a:r>
              <a:rPr lang="en-US" sz="1800" b="0" dirty="0"/>
              <a:t> 9 </a:t>
            </a:r>
            <a:r>
              <a:rPr lang="en-US" sz="1800" b="0" dirty="0" err="1"/>
              <a:t>დეკემბრის</a:t>
            </a:r>
            <a:r>
              <a:rPr lang="en-US" sz="1800" b="0" dirty="0"/>
              <a:t> N218 </a:t>
            </a:r>
            <a:r>
              <a:rPr lang="en-US" sz="1800" b="0" dirty="0" err="1"/>
              <a:t>დადგენილებით</a:t>
            </a:r>
            <a:r>
              <a:rPr lang="en-US" sz="1800" b="0" dirty="0"/>
              <a:t> </a:t>
            </a:r>
            <a:r>
              <a:rPr lang="en-US" sz="1800" b="0" dirty="0" err="1"/>
              <a:t>განსაზღვრული</a:t>
            </a:r>
            <a:r>
              <a:rPr lang="en-US" sz="1800" b="0" dirty="0"/>
              <a:t> </a:t>
            </a:r>
            <a:r>
              <a:rPr lang="en-US" sz="1800" b="0" dirty="0" err="1"/>
              <a:t>სადაზღვევო</a:t>
            </a:r>
            <a:r>
              <a:rPr lang="en-US" sz="1800" b="0" dirty="0"/>
              <a:t> </a:t>
            </a:r>
            <a:r>
              <a:rPr lang="en-US" sz="1800" b="0" dirty="0" err="1"/>
              <a:t>პროგრამიდან</a:t>
            </a:r>
            <a:r>
              <a:rPr lang="en-US" sz="1800" b="0" dirty="0"/>
              <a:t>  </a:t>
            </a:r>
            <a:r>
              <a:rPr lang="en-US" sz="1800" b="0" dirty="0" err="1"/>
              <a:t>შ.პ.ს</a:t>
            </a:r>
            <a:r>
              <a:rPr lang="en-US" sz="1800" b="0" dirty="0"/>
              <a:t> “ </a:t>
            </a:r>
            <a:r>
              <a:rPr lang="en-US" sz="1800" b="0" dirty="0" err="1"/>
              <a:t>სადაზღვევო</a:t>
            </a:r>
            <a:r>
              <a:rPr lang="en-US" sz="1800" b="0" dirty="0"/>
              <a:t> </a:t>
            </a:r>
            <a:r>
              <a:rPr lang="en-US" sz="1800" b="0" dirty="0" err="1"/>
              <a:t>კომპანია</a:t>
            </a:r>
            <a:r>
              <a:rPr lang="en-US" sz="1800" b="0" dirty="0"/>
              <a:t> </a:t>
            </a:r>
            <a:r>
              <a:rPr lang="en-US" sz="1800" b="0" dirty="0" err="1"/>
              <a:t>ალფას</a:t>
            </a:r>
            <a:r>
              <a:rPr lang="en-US" sz="1800" b="0" dirty="0"/>
              <a:t>” </a:t>
            </a:r>
            <a:r>
              <a:rPr lang="en-US" sz="1800" b="0" dirty="0" err="1"/>
              <a:t>გასვლის</a:t>
            </a:r>
            <a:r>
              <a:rPr lang="en-US" sz="1800" b="0" dirty="0"/>
              <a:t> </a:t>
            </a:r>
            <a:r>
              <a:rPr lang="ka-GE" sz="1800" b="0" dirty="0"/>
              <a:t>შემდეგ საყოველთაო ჯანდაცვის პროგრამაში ჩაერთო საქართველოს მთავრობის </a:t>
            </a:r>
            <a:r>
              <a:rPr lang="en-US" sz="1800" b="0" dirty="0"/>
              <a:t>2009  </a:t>
            </a:r>
            <a:r>
              <a:rPr lang="en-US" sz="1800" b="0" dirty="0" err="1"/>
              <a:t>წლის</a:t>
            </a:r>
            <a:r>
              <a:rPr lang="en-US" sz="1800" b="0" dirty="0"/>
              <a:t> 9 </a:t>
            </a:r>
            <a:r>
              <a:rPr lang="en-US" sz="1800" b="0" dirty="0" err="1"/>
              <a:t>დეკემბრის</a:t>
            </a:r>
            <a:r>
              <a:rPr lang="en-US" sz="1800" b="0" dirty="0"/>
              <a:t> N218 </a:t>
            </a:r>
            <a:r>
              <a:rPr lang="en-US" sz="1800" b="0" dirty="0" err="1"/>
              <a:t>დადგენილები</a:t>
            </a:r>
            <a:r>
              <a:rPr lang="ka-GE" sz="1800" b="0" dirty="0"/>
              <a:t>ს ქ. თბილისის, გურიისა და შიდა ქართლის რეგიონის ბენეფიციარები, რომელთა სამედიცინო მომსახურების პირობები უცვლელი დარჩა და განისაზღვრა </a:t>
            </a:r>
            <a:r>
              <a:rPr lang="en-US" sz="1800" b="0" dirty="0" err="1"/>
              <a:t>საქართველოს</a:t>
            </a:r>
            <a:r>
              <a:rPr lang="en-US" sz="1800" b="0" dirty="0"/>
              <a:t> </a:t>
            </a:r>
            <a:r>
              <a:rPr lang="en-US" sz="1800" b="0" dirty="0" err="1"/>
              <a:t>მთავრობის</a:t>
            </a:r>
            <a:r>
              <a:rPr lang="en-US" sz="1800" b="0" dirty="0"/>
              <a:t> 2013 </a:t>
            </a:r>
            <a:r>
              <a:rPr lang="en-US" sz="1800" b="0" dirty="0" err="1"/>
              <a:t>წლის</a:t>
            </a:r>
            <a:r>
              <a:rPr lang="en-US" sz="1800" b="0" dirty="0"/>
              <a:t> 21 </a:t>
            </a:r>
            <a:r>
              <a:rPr lang="en-US" sz="1800" b="0" dirty="0" err="1"/>
              <a:t>თებერვლის</a:t>
            </a:r>
            <a:r>
              <a:rPr lang="en-US" sz="1800" b="0" dirty="0"/>
              <a:t> N36 </a:t>
            </a:r>
            <a:r>
              <a:rPr lang="en-US" sz="1800" b="0" dirty="0" err="1"/>
              <a:t>დადგენილები</a:t>
            </a:r>
            <a:r>
              <a:rPr lang="ka-GE" sz="1800" b="0" dirty="0"/>
              <a:t>თ.  </a:t>
            </a:r>
            <a:endParaRPr lang="en-US" sz="1800" b="0" dirty="0"/>
          </a:p>
          <a:p>
            <a:pPr marL="0" indent="0">
              <a:buNone/>
            </a:pPr>
            <a:endParaRPr lang="en-US" b="0" dirty="0"/>
          </a:p>
        </p:txBody>
      </p:sp>
      <p:sp>
        <p:nvSpPr>
          <p:cNvPr id="3" name="Title 2"/>
          <p:cNvSpPr>
            <a:spLocks noGrp="1"/>
          </p:cNvSpPr>
          <p:nvPr>
            <p:ph type="title"/>
          </p:nvPr>
        </p:nvSpPr>
        <p:spPr>
          <a:xfrm>
            <a:off x="457200" y="274638"/>
            <a:ext cx="8229600" cy="562074"/>
          </a:xfrm>
        </p:spPr>
        <p:txBody>
          <a:bodyPr>
            <a:normAutofit fontScale="90000"/>
          </a:bodyPr>
          <a:lstStyle/>
          <a:p>
            <a:r>
              <a:rPr lang="ka-GE" dirty="0" smtClean="0"/>
              <a:t>პროგრამის </a:t>
            </a:r>
            <a:r>
              <a:rPr lang="en-US" dirty="0" smtClean="0"/>
              <a:t>I </a:t>
            </a:r>
            <a:r>
              <a:rPr lang="ka-GE" dirty="0" smtClean="0"/>
              <a:t>ეტაპი</a:t>
            </a:r>
            <a:endParaRPr lang="en-US" dirty="0"/>
          </a:p>
        </p:txBody>
      </p:sp>
      <p:pic>
        <p:nvPicPr>
          <p:cNvPr id="4" name="Picture 2" descr="C:\Users\mmaghlakelidze\Desktop\logo_SSA.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271301" y="6106209"/>
            <a:ext cx="845765" cy="75179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34851411"/>
      </p:ext>
    </p:extLst>
  </p:cSld>
  <p:clrMapOvr>
    <a:masterClrMapping/>
  </p:clrMapOvr>
  <p:transition spd="slow">
    <p:wipe dir="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124744"/>
            <a:ext cx="8229600" cy="4818856"/>
          </a:xfrm>
        </p:spPr>
        <p:txBody>
          <a:bodyPr>
            <a:normAutofit fontScale="70000" lnSpcReduction="20000"/>
          </a:bodyPr>
          <a:lstStyle/>
          <a:p>
            <a:pPr marL="109728" indent="0" algn="just">
              <a:lnSpc>
                <a:spcPct val="160000"/>
              </a:lnSpc>
              <a:spcBef>
                <a:spcPts val="600"/>
              </a:spcBef>
              <a:spcAft>
                <a:spcPts val="600"/>
              </a:spcAft>
              <a:buNone/>
            </a:pPr>
            <a:r>
              <a:rPr lang="ka-GE" sz="2100" b="0" dirty="0" smtClean="0"/>
              <a:t>2013 წლის </a:t>
            </a:r>
            <a:r>
              <a:rPr lang="en-US" sz="2100" b="0" dirty="0" smtClean="0"/>
              <a:t>1 </a:t>
            </a:r>
            <a:r>
              <a:rPr lang="en-US" sz="2100" b="0" dirty="0" err="1"/>
              <a:t>ივლისიდან</a:t>
            </a:r>
            <a:r>
              <a:rPr lang="en-US" sz="2100" b="0" dirty="0"/>
              <a:t> </a:t>
            </a:r>
            <a:r>
              <a:rPr lang="en-US" sz="2100" b="0" dirty="0" err="1"/>
              <a:t>ამოქმედდა</a:t>
            </a:r>
            <a:r>
              <a:rPr lang="en-US" sz="2100" b="0" dirty="0"/>
              <a:t> </a:t>
            </a:r>
            <a:r>
              <a:rPr lang="en-US" sz="2100" b="0" dirty="0" err="1"/>
              <a:t>საყოველთაო</a:t>
            </a:r>
            <a:r>
              <a:rPr lang="en-US" sz="2100" b="0" dirty="0"/>
              <a:t> </a:t>
            </a:r>
            <a:r>
              <a:rPr lang="en-US" sz="2100" b="0" dirty="0" err="1"/>
              <a:t>ჯანდაცვის</a:t>
            </a:r>
            <a:r>
              <a:rPr lang="en-US" sz="2100" b="0" dirty="0"/>
              <a:t> </a:t>
            </a:r>
            <a:r>
              <a:rPr lang="en-US" sz="2100" b="0" dirty="0" err="1"/>
              <a:t>პროგრამის</a:t>
            </a:r>
            <a:r>
              <a:rPr lang="en-US" sz="2100" b="0" dirty="0"/>
              <a:t> </a:t>
            </a:r>
            <a:r>
              <a:rPr lang="en-US" sz="2100" b="0" dirty="0" err="1"/>
              <a:t>მეორე</a:t>
            </a:r>
            <a:r>
              <a:rPr lang="en-US" sz="2100" b="0" dirty="0"/>
              <a:t> </a:t>
            </a:r>
            <a:r>
              <a:rPr lang="en-US" sz="2100" b="0" dirty="0" err="1"/>
              <a:t>ეტაპი</a:t>
            </a:r>
            <a:r>
              <a:rPr lang="ka-GE" sz="2100" b="0" dirty="0"/>
              <a:t>. </a:t>
            </a:r>
            <a:r>
              <a:rPr lang="en-US" sz="2100" b="0" dirty="0" err="1"/>
              <a:t>თუკი</a:t>
            </a:r>
            <a:r>
              <a:rPr lang="en-US" sz="2100" b="0" dirty="0"/>
              <a:t> </a:t>
            </a:r>
            <a:r>
              <a:rPr lang="en-US" sz="2100" b="0" dirty="0" err="1"/>
              <a:t>პირველ</a:t>
            </a:r>
            <a:r>
              <a:rPr lang="en-US" sz="2100" b="0" dirty="0"/>
              <a:t> </a:t>
            </a:r>
            <a:r>
              <a:rPr lang="en-US" sz="2100" b="0" dirty="0" err="1"/>
              <a:t>ეტაპზე</a:t>
            </a:r>
            <a:r>
              <a:rPr lang="en-US" sz="2100" b="0" dirty="0"/>
              <a:t> </a:t>
            </a:r>
            <a:r>
              <a:rPr lang="ka-GE" sz="2100" b="0" dirty="0"/>
              <a:t>პროგრამა </a:t>
            </a:r>
            <a:r>
              <a:rPr lang="en-US" sz="2100" b="0" dirty="0" err="1"/>
              <a:t>მოქალაქეებს</a:t>
            </a:r>
            <a:r>
              <a:rPr lang="en-US" sz="2100" b="0" dirty="0"/>
              <a:t> </a:t>
            </a:r>
            <a:r>
              <a:rPr lang="en-US" sz="2100" b="0" dirty="0" err="1"/>
              <a:t>სამედიცინო</a:t>
            </a:r>
            <a:r>
              <a:rPr lang="en-US" sz="2100" b="0" dirty="0"/>
              <a:t> </a:t>
            </a:r>
            <a:r>
              <a:rPr lang="en-US" sz="2100" b="0" dirty="0" err="1"/>
              <a:t>მომსახურების</a:t>
            </a:r>
            <a:r>
              <a:rPr lang="en-US" sz="2100" b="0" dirty="0"/>
              <a:t> 3 </a:t>
            </a:r>
            <a:r>
              <a:rPr lang="en-US" sz="2100" b="0" dirty="0" err="1"/>
              <a:t>ბლოკს</a:t>
            </a:r>
            <a:r>
              <a:rPr lang="en-US" sz="2100" b="0" dirty="0"/>
              <a:t> </a:t>
            </a:r>
            <a:r>
              <a:rPr lang="en-US" sz="2100" b="0" dirty="0" err="1"/>
              <a:t>სთავაზობდა</a:t>
            </a:r>
            <a:r>
              <a:rPr lang="en-US" sz="2100" b="0" dirty="0"/>
              <a:t>, </a:t>
            </a:r>
            <a:r>
              <a:rPr lang="en-US" sz="2100" b="0" dirty="0" err="1"/>
              <a:t>მეორე</a:t>
            </a:r>
            <a:r>
              <a:rPr lang="en-US" sz="2100" b="0" dirty="0"/>
              <a:t> </a:t>
            </a:r>
            <a:r>
              <a:rPr lang="en-US" sz="2100" b="0" dirty="0" err="1"/>
              <a:t>ეტაპზე</a:t>
            </a:r>
            <a:r>
              <a:rPr lang="en-US" sz="2100" b="0" dirty="0"/>
              <a:t> </a:t>
            </a:r>
            <a:r>
              <a:rPr lang="en-US" sz="2100" b="0" dirty="0" err="1"/>
              <a:t>პროგრამა</a:t>
            </a:r>
            <a:r>
              <a:rPr lang="en-US" sz="2100" b="0" dirty="0"/>
              <a:t> </a:t>
            </a:r>
            <a:r>
              <a:rPr lang="en-US" sz="2100" b="0" dirty="0" err="1"/>
              <a:t>სამედიცინო</a:t>
            </a:r>
            <a:r>
              <a:rPr lang="en-US" sz="2100" b="0" dirty="0"/>
              <a:t> </a:t>
            </a:r>
            <a:r>
              <a:rPr lang="en-US" sz="2100" b="0" dirty="0" err="1"/>
              <a:t>სერვისების</a:t>
            </a:r>
            <a:r>
              <a:rPr lang="en-US" sz="2100" b="0" dirty="0"/>
              <a:t> 6 </a:t>
            </a:r>
            <a:r>
              <a:rPr lang="en-US" sz="2100" b="0" dirty="0" err="1"/>
              <a:t>ძირითად</a:t>
            </a:r>
            <a:r>
              <a:rPr lang="en-US" sz="2100" b="0" dirty="0"/>
              <a:t> </a:t>
            </a:r>
            <a:r>
              <a:rPr lang="en-US" sz="2100" b="0" dirty="0" err="1"/>
              <a:t>ბლოკს</a:t>
            </a:r>
            <a:r>
              <a:rPr lang="en-US" sz="2100" b="0" dirty="0"/>
              <a:t> </a:t>
            </a:r>
            <a:r>
              <a:rPr lang="en-US" sz="2100" b="0" dirty="0" err="1"/>
              <a:t>მოიცავს</a:t>
            </a:r>
            <a:r>
              <a:rPr lang="en-US" sz="2100" b="0" dirty="0"/>
              <a:t>, </a:t>
            </a:r>
            <a:r>
              <a:rPr lang="en-US" sz="2100" b="0" dirty="0" err="1"/>
              <a:t>კერძოდ</a:t>
            </a:r>
            <a:r>
              <a:rPr lang="en-US" sz="2100" b="0" dirty="0"/>
              <a:t>:</a:t>
            </a:r>
          </a:p>
          <a:p>
            <a:pPr lvl="0" algn="just">
              <a:lnSpc>
                <a:spcPct val="160000"/>
              </a:lnSpc>
              <a:spcBef>
                <a:spcPts val="600"/>
              </a:spcBef>
              <a:spcAft>
                <a:spcPts val="600"/>
              </a:spcAft>
            </a:pPr>
            <a:r>
              <a:rPr lang="en-US" sz="2600" b="0" dirty="0" err="1"/>
              <a:t>პირველადი</a:t>
            </a:r>
            <a:r>
              <a:rPr lang="en-US" sz="2600" b="0" dirty="0"/>
              <a:t> </a:t>
            </a:r>
            <a:r>
              <a:rPr lang="en-US" sz="2600" b="0" dirty="0" err="1"/>
              <a:t>ჯანდაცვის</a:t>
            </a:r>
            <a:r>
              <a:rPr lang="en-US" sz="2600" b="0" dirty="0"/>
              <a:t> </a:t>
            </a:r>
            <a:r>
              <a:rPr lang="en-US" sz="2600" b="0" dirty="0" err="1"/>
              <a:t>გაფართოებულ</a:t>
            </a:r>
            <a:r>
              <a:rPr lang="en-US" sz="2600" b="0" dirty="0"/>
              <a:t> </a:t>
            </a:r>
            <a:r>
              <a:rPr lang="en-US" sz="2600" b="0" dirty="0" err="1"/>
              <a:t>მომსახურებას</a:t>
            </a:r>
            <a:r>
              <a:rPr lang="en-US" sz="2600" b="0" dirty="0"/>
              <a:t>;</a:t>
            </a:r>
          </a:p>
          <a:p>
            <a:pPr lvl="0" algn="just">
              <a:lnSpc>
                <a:spcPct val="160000"/>
              </a:lnSpc>
              <a:spcBef>
                <a:spcPts val="600"/>
              </a:spcBef>
              <a:spcAft>
                <a:spcPts val="600"/>
              </a:spcAft>
            </a:pPr>
            <a:r>
              <a:rPr lang="en-US" sz="2600" b="0" dirty="0" err="1"/>
              <a:t>გადაუდებელ</a:t>
            </a:r>
            <a:r>
              <a:rPr lang="en-US" sz="2600" b="0" dirty="0"/>
              <a:t> </a:t>
            </a:r>
            <a:r>
              <a:rPr lang="en-US" sz="2600" b="0" dirty="0" err="1"/>
              <a:t>ამბულატორიულ</a:t>
            </a:r>
            <a:r>
              <a:rPr lang="en-US" sz="2600" b="0" dirty="0"/>
              <a:t> </a:t>
            </a:r>
            <a:r>
              <a:rPr lang="en-US" sz="2600" b="0" dirty="0" err="1"/>
              <a:t>დახმარებას</a:t>
            </a:r>
            <a:r>
              <a:rPr lang="en-US" sz="2600" b="0" dirty="0"/>
              <a:t>;</a:t>
            </a:r>
          </a:p>
          <a:p>
            <a:pPr lvl="0" algn="just">
              <a:lnSpc>
                <a:spcPct val="160000"/>
              </a:lnSpc>
              <a:spcBef>
                <a:spcPts val="600"/>
              </a:spcBef>
              <a:spcAft>
                <a:spcPts val="600"/>
              </a:spcAft>
            </a:pPr>
            <a:r>
              <a:rPr lang="en-US" sz="2600" b="0" dirty="0" err="1"/>
              <a:t>გაფართოებულ</a:t>
            </a:r>
            <a:r>
              <a:rPr lang="en-US" sz="2600" b="0" dirty="0"/>
              <a:t> </a:t>
            </a:r>
            <a:r>
              <a:rPr lang="en-US" sz="2600" b="0" dirty="0" err="1"/>
              <a:t>გადაუდებელ</a:t>
            </a:r>
            <a:r>
              <a:rPr lang="en-US" sz="2600" b="0" dirty="0"/>
              <a:t> </a:t>
            </a:r>
            <a:r>
              <a:rPr lang="en-US" sz="2600" b="0" dirty="0" err="1"/>
              <a:t>სტაციონარულ</a:t>
            </a:r>
            <a:r>
              <a:rPr lang="en-US" sz="2600" b="0" dirty="0"/>
              <a:t> </a:t>
            </a:r>
            <a:r>
              <a:rPr lang="en-US" sz="2600" b="0" dirty="0" err="1"/>
              <a:t>მომსახურებას</a:t>
            </a:r>
            <a:r>
              <a:rPr lang="en-US" sz="2600" b="0" dirty="0"/>
              <a:t>;</a:t>
            </a:r>
          </a:p>
          <a:p>
            <a:pPr lvl="0" algn="just">
              <a:lnSpc>
                <a:spcPct val="160000"/>
              </a:lnSpc>
              <a:spcBef>
                <a:spcPts val="600"/>
              </a:spcBef>
              <a:spcAft>
                <a:spcPts val="600"/>
              </a:spcAft>
            </a:pPr>
            <a:r>
              <a:rPr lang="en-US" sz="2600" b="0" dirty="0" err="1"/>
              <a:t>გეგმურ</a:t>
            </a:r>
            <a:r>
              <a:rPr lang="en-US" sz="2600" b="0" dirty="0"/>
              <a:t> </a:t>
            </a:r>
            <a:r>
              <a:rPr lang="en-US" sz="2600" b="0" dirty="0" err="1"/>
              <a:t>ქირურგიულ</a:t>
            </a:r>
            <a:r>
              <a:rPr lang="en-US" sz="2600" b="0" dirty="0"/>
              <a:t> </a:t>
            </a:r>
            <a:r>
              <a:rPr lang="en-US" sz="2600" b="0" dirty="0" err="1"/>
              <a:t>ოპერაციებს</a:t>
            </a:r>
            <a:r>
              <a:rPr lang="en-US" sz="2600" b="0" dirty="0"/>
              <a:t>;</a:t>
            </a:r>
          </a:p>
          <a:p>
            <a:pPr lvl="0" algn="just">
              <a:lnSpc>
                <a:spcPct val="160000"/>
              </a:lnSpc>
              <a:spcBef>
                <a:spcPts val="600"/>
              </a:spcBef>
              <a:spcAft>
                <a:spcPts val="600"/>
              </a:spcAft>
            </a:pPr>
            <a:r>
              <a:rPr lang="en-US" sz="2600" b="0" dirty="0" err="1"/>
              <a:t>ონკოლოგიური</a:t>
            </a:r>
            <a:r>
              <a:rPr lang="en-US" sz="2600" b="0" dirty="0"/>
              <a:t> </a:t>
            </a:r>
            <a:r>
              <a:rPr lang="en-US" sz="2600" b="0" dirty="0" err="1"/>
              <a:t>დაავადებების</a:t>
            </a:r>
            <a:r>
              <a:rPr lang="en-US" sz="2600" b="0" dirty="0"/>
              <a:t> </a:t>
            </a:r>
            <a:r>
              <a:rPr lang="en-US" sz="2600" b="0" dirty="0" err="1"/>
              <a:t>მკურნალობას</a:t>
            </a:r>
            <a:r>
              <a:rPr lang="en-US" sz="2600" b="0" dirty="0"/>
              <a:t>;</a:t>
            </a:r>
          </a:p>
          <a:p>
            <a:pPr lvl="0" algn="just">
              <a:lnSpc>
                <a:spcPct val="160000"/>
              </a:lnSpc>
              <a:spcBef>
                <a:spcPts val="600"/>
              </a:spcBef>
              <a:spcAft>
                <a:spcPts val="600"/>
              </a:spcAft>
            </a:pPr>
            <a:r>
              <a:rPr lang="en-US" sz="2600" b="0" dirty="0" err="1"/>
              <a:t>მშობიარობას</a:t>
            </a:r>
            <a:r>
              <a:rPr lang="en-US" sz="2600" b="0" dirty="0"/>
              <a:t>.</a:t>
            </a:r>
          </a:p>
          <a:p>
            <a:pPr algn="just">
              <a:lnSpc>
                <a:spcPct val="160000"/>
              </a:lnSpc>
              <a:spcBef>
                <a:spcPts val="600"/>
              </a:spcBef>
              <a:spcAft>
                <a:spcPts val="600"/>
              </a:spcAft>
            </a:pPr>
            <a:endParaRPr lang="en-US" b="0" dirty="0"/>
          </a:p>
        </p:txBody>
      </p:sp>
      <p:sp>
        <p:nvSpPr>
          <p:cNvPr id="3" name="Title 2"/>
          <p:cNvSpPr>
            <a:spLocks noGrp="1"/>
          </p:cNvSpPr>
          <p:nvPr>
            <p:ph type="title"/>
          </p:nvPr>
        </p:nvSpPr>
        <p:spPr>
          <a:xfrm>
            <a:off x="457200" y="274638"/>
            <a:ext cx="8229600" cy="706090"/>
          </a:xfrm>
        </p:spPr>
        <p:txBody>
          <a:bodyPr>
            <a:normAutofit/>
          </a:bodyPr>
          <a:lstStyle/>
          <a:p>
            <a:r>
              <a:rPr lang="ka-GE" dirty="0" smtClean="0"/>
              <a:t>პროგრამის </a:t>
            </a:r>
            <a:r>
              <a:rPr lang="en-US" dirty="0" smtClean="0"/>
              <a:t>II </a:t>
            </a:r>
            <a:r>
              <a:rPr lang="ka-GE" dirty="0" smtClean="0"/>
              <a:t>ეტაპი</a:t>
            </a:r>
            <a:endParaRPr lang="en-US" dirty="0"/>
          </a:p>
        </p:txBody>
      </p:sp>
      <p:pic>
        <p:nvPicPr>
          <p:cNvPr id="4" name="Picture 2" descr="C:\Users\mmaghlakelidze\Desktop\logo_SSA.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313043" y="0"/>
            <a:ext cx="845765" cy="75179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10335432"/>
      </p:ext>
    </p:extLst>
  </p:cSld>
  <p:clrMapOvr>
    <a:masterClrMapping/>
  </p:clrMapOvr>
  <p:transition spd="slow">
    <p:wipe dir="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124744"/>
            <a:ext cx="8229600" cy="4818856"/>
          </a:xfrm>
        </p:spPr>
        <p:txBody>
          <a:bodyPr>
            <a:normAutofit/>
          </a:bodyPr>
          <a:lstStyle/>
          <a:p>
            <a:pPr marL="109728" indent="0" algn="ctr">
              <a:lnSpc>
                <a:spcPct val="150000"/>
              </a:lnSpc>
              <a:spcBef>
                <a:spcPts val="600"/>
              </a:spcBef>
              <a:spcAft>
                <a:spcPts val="600"/>
              </a:spcAft>
              <a:buNone/>
            </a:pPr>
            <a:r>
              <a:rPr lang="en-US" sz="2200" b="1" dirty="0" err="1" smtClean="0"/>
              <a:t>გაფართოვდა</a:t>
            </a:r>
            <a:r>
              <a:rPr lang="en-US" sz="2200" b="1" dirty="0" smtClean="0"/>
              <a:t> </a:t>
            </a:r>
            <a:r>
              <a:rPr lang="en-US" sz="2200" b="1" dirty="0" err="1"/>
              <a:t>პირველადი</a:t>
            </a:r>
            <a:r>
              <a:rPr lang="en-US" sz="2200" b="1" dirty="0"/>
              <a:t> </a:t>
            </a:r>
            <a:r>
              <a:rPr lang="en-US" sz="2200" b="1" dirty="0" err="1"/>
              <a:t>ჯანდაცვისა</a:t>
            </a:r>
            <a:r>
              <a:rPr lang="en-US" sz="2200" b="1" dirty="0"/>
              <a:t> </a:t>
            </a:r>
            <a:r>
              <a:rPr lang="en-US" sz="2200" b="1" dirty="0" err="1"/>
              <a:t>და</a:t>
            </a:r>
            <a:r>
              <a:rPr lang="en-US" sz="2200" b="1" dirty="0"/>
              <a:t> </a:t>
            </a:r>
            <a:r>
              <a:rPr lang="en-US" sz="2200" b="1" dirty="0" err="1"/>
              <a:t>გადაუდებელი</a:t>
            </a:r>
            <a:r>
              <a:rPr lang="en-US" sz="2200" b="1" dirty="0"/>
              <a:t> </a:t>
            </a:r>
            <a:r>
              <a:rPr lang="en-US" sz="2200" b="1" dirty="0" err="1"/>
              <a:t>სტაციონარული</a:t>
            </a:r>
            <a:r>
              <a:rPr lang="en-US" sz="2200" b="1" dirty="0"/>
              <a:t> </a:t>
            </a:r>
            <a:r>
              <a:rPr lang="en-US" sz="2200" b="1" dirty="0" err="1"/>
              <a:t>მომსახურების</a:t>
            </a:r>
            <a:r>
              <a:rPr lang="en-US" sz="2200" b="1" dirty="0"/>
              <a:t> </a:t>
            </a:r>
            <a:r>
              <a:rPr lang="en-US" sz="2200" b="1" dirty="0" err="1"/>
              <a:t>მოცულობა</a:t>
            </a:r>
            <a:r>
              <a:rPr lang="en-US" sz="2200" b="1" dirty="0" smtClean="0"/>
              <a:t>.</a:t>
            </a:r>
            <a:endParaRPr lang="ka-GE" sz="2200" b="1" dirty="0" smtClean="0"/>
          </a:p>
          <a:p>
            <a:pPr algn="just">
              <a:lnSpc>
                <a:spcPct val="150000"/>
              </a:lnSpc>
              <a:spcBef>
                <a:spcPts val="600"/>
              </a:spcBef>
              <a:spcAft>
                <a:spcPts val="600"/>
              </a:spcAft>
              <a:buSzPct val="120000"/>
              <a:buFont typeface="Wingdings" panose="05000000000000000000" pitchFamily="2" charset="2"/>
              <a:buChar char="q"/>
            </a:pPr>
            <a:r>
              <a:rPr lang="en-US" sz="1700" b="0" dirty="0" err="1" smtClean="0"/>
              <a:t>ოჯახის</a:t>
            </a:r>
            <a:r>
              <a:rPr lang="en-US" sz="1700" b="0" dirty="0" smtClean="0"/>
              <a:t>/</a:t>
            </a:r>
            <a:r>
              <a:rPr lang="en-US" sz="1700" b="0" dirty="0" err="1" smtClean="0"/>
              <a:t>უბნის</a:t>
            </a:r>
            <a:r>
              <a:rPr lang="en-US" sz="1700" b="0" dirty="0" smtClean="0"/>
              <a:t> </a:t>
            </a:r>
            <a:r>
              <a:rPr lang="en-US" sz="1700" b="0" dirty="0" err="1"/>
              <a:t>ექიმის</a:t>
            </a:r>
            <a:r>
              <a:rPr lang="en-US" sz="1700" b="0" dirty="0"/>
              <a:t> </a:t>
            </a:r>
            <a:r>
              <a:rPr lang="en-US" sz="1700" b="0" dirty="0" err="1"/>
              <a:t>ვიზიტებს</a:t>
            </a:r>
            <a:r>
              <a:rPr lang="en-US" sz="1700" b="0" dirty="0"/>
              <a:t> </a:t>
            </a:r>
            <a:r>
              <a:rPr lang="en-US" sz="1700" b="0" dirty="0" err="1"/>
              <a:t>დაემატა</a:t>
            </a:r>
            <a:r>
              <a:rPr lang="en-US" sz="1700" b="0" dirty="0"/>
              <a:t> 7 </a:t>
            </a:r>
            <a:r>
              <a:rPr lang="en-US" sz="1700" b="0" dirty="0" err="1"/>
              <a:t>ექიმ-სპეციალისტის</a:t>
            </a:r>
            <a:r>
              <a:rPr lang="en-US" sz="1700" b="0" dirty="0"/>
              <a:t> </a:t>
            </a:r>
            <a:r>
              <a:rPr lang="ka-GE" sz="1700" b="0" dirty="0"/>
              <a:t>(ენდოკრინოლოგი; ოფთალმოლოგი; კარდიოლოგი; ნევროლოგი; გინეკოლოგი; ოტორინოლარინგოლოგი; უროლოგი) </a:t>
            </a:r>
            <a:r>
              <a:rPr lang="en-US" sz="1700" b="0" dirty="0" err="1" smtClean="0"/>
              <a:t>კონსულტაციები</a:t>
            </a:r>
            <a:r>
              <a:rPr lang="ka-GE" sz="1700" b="0" dirty="0" smtClean="0"/>
              <a:t>;</a:t>
            </a:r>
          </a:p>
          <a:p>
            <a:pPr algn="just">
              <a:lnSpc>
                <a:spcPct val="150000"/>
              </a:lnSpc>
              <a:spcBef>
                <a:spcPts val="600"/>
              </a:spcBef>
              <a:spcAft>
                <a:spcPts val="600"/>
              </a:spcAft>
              <a:buSzPct val="120000"/>
              <a:buFont typeface="Wingdings" panose="05000000000000000000" pitchFamily="2" charset="2"/>
              <a:buChar char="q"/>
            </a:pPr>
            <a:r>
              <a:rPr lang="en-US" sz="1700" b="0" dirty="0" err="1" smtClean="0"/>
              <a:t>გაიზარდა</a:t>
            </a:r>
            <a:r>
              <a:rPr lang="en-US" sz="1700" b="0" dirty="0" smtClean="0"/>
              <a:t> </a:t>
            </a:r>
            <a:r>
              <a:rPr lang="ka-GE" sz="1700" b="0" dirty="0" smtClean="0"/>
              <a:t>პირველადი ჯანდაცვის დონეზე დაფინანსებადი </a:t>
            </a:r>
            <a:r>
              <a:rPr lang="en-US" sz="1700" b="0" dirty="0" err="1" smtClean="0"/>
              <a:t>ლაბორატორიული</a:t>
            </a:r>
            <a:r>
              <a:rPr lang="en-US" sz="1700" b="0" dirty="0" smtClean="0"/>
              <a:t> </a:t>
            </a:r>
            <a:r>
              <a:rPr lang="en-US" sz="1700" b="0" dirty="0" err="1"/>
              <a:t>და</a:t>
            </a:r>
            <a:r>
              <a:rPr lang="en-US" sz="1700" b="0" dirty="0"/>
              <a:t> </a:t>
            </a:r>
            <a:r>
              <a:rPr lang="en-US" sz="1700" b="0" dirty="0" err="1"/>
              <a:t>ინსტრუმენტული</a:t>
            </a:r>
            <a:r>
              <a:rPr lang="en-US" sz="1700" b="0" dirty="0"/>
              <a:t> </a:t>
            </a:r>
            <a:r>
              <a:rPr lang="en-US" sz="1700" b="0" dirty="0" err="1"/>
              <a:t>გამოკვლევების</a:t>
            </a:r>
            <a:r>
              <a:rPr lang="en-US" sz="1700" b="0" dirty="0"/>
              <a:t> </a:t>
            </a:r>
            <a:r>
              <a:rPr lang="en-US" sz="1700" b="0" dirty="0" err="1" smtClean="0"/>
              <a:t>ჩამონათვალი</a:t>
            </a:r>
            <a:r>
              <a:rPr lang="ka-GE" sz="1700" b="0" dirty="0" smtClean="0"/>
              <a:t>;</a:t>
            </a:r>
            <a:endParaRPr lang="ka-GE" sz="1700" b="0" dirty="0"/>
          </a:p>
          <a:p>
            <a:pPr algn="just">
              <a:lnSpc>
                <a:spcPct val="150000"/>
              </a:lnSpc>
              <a:spcBef>
                <a:spcPts val="600"/>
              </a:spcBef>
              <a:spcAft>
                <a:spcPts val="600"/>
              </a:spcAft>
              <a:buSzPct val="120000"/>
              <a:buFont typeface="Wingdings" panose="05000000000000000000" pitchFamily="2" charset="2"/>
              <a:buChar char="q"/>
            </a:pPr>
            <a:r>
              <a:rPr lang="en-US" sz="1700" b="0" dirty="0" smtClean="0"/>
              <a:t> </a:t>
            </a:r>
            <a:r>
              <a:rPr lang="ka-GE" sz="1700" b="0" dirty="0"/>
              <a:t>გადაუდებელ სტაციონარულ მომსახურებას, გარდა ნუსხით განსაზღვრული მდგომარეობებისა, დაემატა ყველა სხვა გადაუდებელი და სასწრაფო მდგომარეობის მართვა. </a:t>
            </a:r>
            <a:endParaRPr lang="en-US" sz="1700" b="0" dirty="0"/>
          </a:p>
          <a:p>
            <a:endParaRPr lang="en-US" dirty="0"/>
          </a:p>
        </p:txBody>
      </p:sp>
      <p:sp>
        <p:nvSpPr>
          <p:cNvPr id="3" name="Title 2"/>
          <p:cNvSpPr>
            <a:spLocks noGrp="1"/>
          </p:cNvSpPr>
          <p:nvPr>
            <p:ph type="title"/>
          </p:nvPr>
        </p:nvSpPr>
        <p:spPr>
          <a:xfrm>
            <a:off x="457200" y="274638"/>
            <a:ext cx="8229600" cy="706090"/>
          </a:xfrm>
        </p:spPr>
        <p:txBody>
          <a:bodyPr>
            <a:normAutofit/>
          </a:bodyPr>
          <a:lstStyle/>
          <a:p>
            <a:r>
              <a:rPr lang="ka-GE" dirty="0" smtClean="0"/>
              <a:t>პროგრამის </a:t>
            </a:r>
            <a:r>
              <a:rPr lang="en-US" dirty="0" smtClean="0"/>
              <a:t>II </a:t>
            </a:r>
            <a:r>
              <a:rPr lang="ka-GE" dirty="0" smtClean="0"/>
              <a:t>ეტაპი</a:t>
            </a:r>
            <a:endParaRPr lang="en-US" dirty="0"/>
          </a:p>
        </p:txBody>
      </p:sp>
      <p:pic>
        <p:nvPicPr>
          <p:cNvPr id="4" name="Picture 2" descr="C:\Users\mmaghlakelidze\Desktop\logo_SSA.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100392" y="6072998"/>
            <a:ext cx="845765" cy="75179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328402"/>
      </p:ext>
    </p:extLst>
  </p:cSld>
  <p:clrMapOvr>
    <a:masterClrMapping/>
  </p:clrMapOvr>
  <p:transition spd="slow">
    <p:wipe dir="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07504" y="990600"/>
            <a:ext cx="8928992" cy="5257800"/>
          </a:xfrm>
        </p:spPr>
        <p:txBody>
          <a:bodyPr>
            <a:noAutofit/>
          </a:bodyPr>
          <a:lstStyle/>
          <a:p>
            <a:pPr lvl="0">
              <a:lnSpc>
                <a:spcPct val="150000"/>
              </a:lnSpc>
              <a:spcBef>
                <a:spcPts val="300"/>
              </a:spcBef>
              <a:spcAft>
                <a:spcPts val="600"/>
              </a:spcAft>
              <a:buClr>
                <a:schemeClr val="accent1">
                  <a:lumMod val="50000"/>
                </a:schemeClr>
              </a:buClr>
              <a:buSzPct val="135000"/>
              <a:buFont typeface="Wingdings 2" panose="05020102010507070707" pitchFamily="18" charset="2"/>
              <a:buChar char="P"/>
            </a:pPr>
            <a:r>
              <a:rPr lang="ka-GE" sz="1400" b="1" dirty="0" smtClean="0"/>
              <a:t>საქართველოს </a:t>
            </a:r>
            <a:r>
              <a:rPr lang="ka-GE" sz="1400" b="1" dirty="0"/>
              <a:t>მთავრობამ თითოეული მოქალაქისათვის შექმნა ჯანდაცვის უფლებით უნივერსალური სარგებლობის ფუნდამენტი -  </a:t>
            </a:r>
            <a:r>
              <a:rPr lang="ka-GE" sz="1400" b="0" dirty="0"/>
              <a:t>2</a:t>
            </a:r>
            <a:r>
              <a:rPr lang="en-US" sz="1400" b="0" dirty="0"/>
              <a:t>014 </a:t>
            </a:r>
            <a:r>
              <a:rPr lang="ka-GE" sz="1400" b="0" dirty="0"/>
              <a:t>წ. აპრილის მონაცემებით, საქართველოს ყველა მოქალაქე უზრუნველყოფილია საბაზისო სამედიცინო მომსახურებით, მათ შორის დაახლოებით 3.4 მილიონი ადამიანი მოცულია საყოველთაო ჯანდაცვის სახელმწიფო პროგრამით, </a:t>
            </a:r>
            <a:r>
              <a:rPr lang="en-US" sz="1400" b="0" dirty="0"/>
              <a:t>560 </a:t>
            </a:r>
            <a:r>
              <a:rPr lang="ka-GE" sz="1400" b="0" dirty="0"/>
              <a:t>ათასი ადამიანი ჯანმრთელობის დაზღვევის სახელმწიფო პროგრამის მოსარგებლეა, ხოლო 546 ათასამდე პირს აქვს კერძო ან კორპორატიული დაზღვევა; </a:t>
            </a:r>
            <a:endParaRPr lang="en-US" sz="1400" b="0" dirty="0"/>
          </a:p>
          <a:p>
            <a:pPr lvl="0">
              <a:lnSpc>
                <a:spcPct val="150000"/>
              </a:lnSpc>
              <a:spcBef>
                <a:spcPts val="300"/>
              </a:spcBef>
              <a:spcAft>
                <a:spcPts val="600"/>
              </a:spcAft>
              <a:buClr>
                <a:schemeClr val="accent1">
                  <a:lumMod val="50000"/>
                </a:schemeClr>
              </a:buClr>
              <a:buSzPct val="135000"/>
              <a:buFont typeface="Wingdings 2" panose="05020102010507070707" pitchFamily="18" charset="2"/>
              <a:buChar char="P"/>
            </a:pPr>
            <a:r>
              <a:rPr lang="ka-GE" sz="1400" b="0" dirty="0"/>
              <a:t>გამოკითხვის შედეგად, საყოველთაო ჯანდაცვის მოსარგებლეების </a:t>
            </a:r>
            <a:r>
              <a:rPr lang="ka-GE" sz="1400" b="1" dirty="0"/>
              <a:t>აბსოლუტური უმრავლესობა (96.4%) კმაყოფილი ან ძალიან კმაყოფილია </a:t>
            </a:r>
            <a:r>
              <a:rPr lang="ka-GE" sz="1400" dirty="0"/>
              <a:t>ჰოსპიტალური და/ან გადაუდებელი ამბულატორიული მომსახურებით, </a:t>
            </a:r>
            <a:endParaRPr lang="en-US" sz="1400" dirty="0" smtClean="0"/>
          </a:p>
          <a:p>
            <a:pPr lvl="0">
              <a:lnSpc>
                <a:spcPct val="150000"/>
              </a:lnSpc>
              <a:spcBef>
                <a:spcPts val="300"/>
              </a:spcBef>
              <a:spcAft>
                <a:spcPts val="600"/>
              </a:spcAft>
              <a:buClr>
                <a:schemeClr val="accent1">
                  <a:lumMod val="50000"/>
                </a:schemeClr>
              </a:buClr>
              <a:buSzPct val="135000"/>
              <a:buFont typeface="Wingdings 2" panose="05020102010507070707" pitchFamily="18" charset="2"/>
              <a:buChar char="P"/>
            </a:pPr>
            <a:r>
              <a:rPr lang="ka-GE" sz="1400" b="1" dirty="0" smtClean="0"/>
              <a:t>80.3</a:t>
            </a:r>
            <a:r>
              <a:rPr lang="ka-GE" sz="1400" b="1" dirty="0"/>
              <a:t>% კმაყოფილია</a:t>
            </a:r>
            <a:r>
              <a:rPr lang="ka-GE" sz="1400" dirty="0"/>
              <a:t> </a:t>
            </a:r>
            <a:r>
              <a:rPr lang="ka-GE" sz="1400" b="1" dirty="0"/>
              <a:t>ან ძალიან კმაყოფილია</a:t>
            </a:r>
            <a:r>
              <a:rPr lang="ka-GE" sz="1400" dirty="0"/>
              <a:t> გეგმიური ამბულატორიული </a:t>
            </a:r>
            <a:r>
              <a:rPr lang="ka-GE" sz="1400" dirty="0" smtClean="0"/>
              <a:t>მომსახურებით;</a:t>
            </a:r>
            <a:endParaRPr lang="ka-GE" sz="1400" dirty="0"/>
          </a:p>
          <a:p>
            <a:pPr lvl="0">
              <a:lnSpc>
                <a:spcPct val="150000"/>
              </a:lnSpc>
              <a:spcBef>
                <a:spcPts val="300"/>
              </a:spcBef>
              <a:spcAft>
                <a:spcPts val="600"/>
              </a:spcAft>
              <a:buClr>
                <a:schemeClr val="accent1">
                  <a:lumMod val="50000"/>
                </a:schemeClr>
              </a:buClr>
              <a:buSzPct val="135000"/>
              <a:buFont typeface="Wingdings 2" panose="05020102010507070707" pitchFamily="18" charset="2"/>
              <a:buChar char="P"/>
            </a:pPr>
            <a:r>
              <a:rPr lang="ka-GE" sz="1400" b="0" dirty="0" smtClean="0"/>
              <a:t>გეგმიური </a:t>
            </a:r>
            <a:r>
              <a:rPr lang="ka-GE" sz="1400" b="0" dirty="0"/>
              <a:t>ამბულატორიის კომპონენტში გამოკითხულთა </a:t>
            </a:r>
            <a:r>
              <a:rPr lang="ka-GE" sz="1400" dirty="0"/>
              <a:t>84.1% </a:t>
            </a:r>
            <a:r>
              <a:rPr lang="en-US" sz="1400" dirty="0" smtClean="0"/>
              <a:t> </a:t>
            </a:r>
            <a:r>
              <a:rPr lang="ka-GE" sz="1400" b="0" dirty="0" smtClean="0"/>
              <a:t>და  </a:t>
            </a:r>
            <a:r>
              <a:rPr lang="ka-GE" sz="1400" b="0" dirty="0"/>
              <a:t>გეგმიური ჰოსპიტალზიაციისა და გადაუდებელი ამბულატორიის კომპონენტში რესპონდენტთა </a:t>
            </a:r>
            <a:r>
              <a:rPr lang="ka-GE" sz="1400" dirty="0"/>
              <a:t>78.2% აღნიშნავს, რომ  საყოველთაო ჯანდაცვის პროგრამის ყველაზე დადებითი მხარეს წარმოადგენს მოსახლეობის ფინანსური მხარდაჭერა. </a:t>
            </a:r>
            <a:endParaRPr lang="en-US" sz="1400" dirty="0" smtClean="0"/>
          </a:p>
          <a:p>
            <a:pPr>
              <a:lnSpc>
                <a:spcPct val="170000"/>
              </a:lnSpc>
              <a:spcBef>
                <a:spcPts val="600"/>
              </a:spcBef>
              <a:spcAft>
                <a:spcPts val="600"/>
              </a:spcAft>
            </a:pPr>
            <a:endParaRPr lang="en-US" sz="1400" dirty="0"/>
          </a:p>
        </p:txBody>
      </p:sp>
      <p:sp>
        <p:nvSpPr>
          <p:cNvPr id="3" name="Title 2"/>
          <p:cNvSpPr>
            <a:spLocks noGrp="1"/>
          </p:cNvSpPr>
          <p:nvPr>
            <p:ph type="title"/>
          </p:nvPr>
        </p:nvSpPr>
        <p:spPr>
          <a:xfrm>
            <a:off x="838200" y="381000"/>
            <a:ext cx="8229600" cy="492968"/>
          </a:xfrm>
        </p:spPr>
        <p:txBody>
          <a:bodyPr>
            <a:normAutofit/>
          </a:bodyPr>
          <a:lstStyle/>
          <a:p>
            <a:r>
              <a:rPr lang="ka-GE" sz="2400" dirty="0" smtClean="0"/>
              <a:t>პროგრამის პირველი წლის შეფასება</a:t>
            </a:r>
            <a:endParaRPr lang="en-US" sz="2400" dirty="0"/>
          </a:p>
        </p:txBody>
      </p:sp>
      <p:pic>
        <p:nvPicPr>
          <p:cNvPr id="4" name="Picture 2" descr="C:\Users\mmaghlakelidze\Desktop\logo_SSA.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320604" y="6106209"/>
            <a:ext cx="845765" cy="751791"/>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p:cNvSpPr txBox="1"/>
          <p:nvPr/>
        </p:nvSpPr>
        <p:spPr>
          <a:xfrm>
            <a:off x="228600" y="6479141"/>
            <a:ext cx="2286000" cy="276999"/>
          </a:xfrm>
          <a:prstGeom prst="rect">
            <a:avLst/>
          </a:prstGeom>
          <a:noFill/>
        </p:spPr>
        <p:txBody>
          <a:bodyPr wrap="square" rtlCol="0">
            <a:spAutoFit/>
          </a:bodyPr>
          <a:lstStyle/>
          <a:p>
            <a:r>
              <a:rPr lang="en-US" sz="1200" b="1" dirty="0" smtClean="0"/>
              <a:t>WB</a:t>
            </a:r>
            <a:r>
              <a:rPr lang="ka-GE" sz="1200" b="1" dirty="0" smtClean="0"/>
              <a:t>, </a:t>
            </a:r>
            <a:r>
              <a:rPr lang="en-US" sz="1200" b="1" dirty="0" smtClean="0"/>
              <a:t>WHO </a:t>
            </a:r>
            <a:r>
              <a:rPr lang="ka-GE" sz="1200" b="1" dirty="0" smtClean="0"/>
              <a:t>და </a:t>
            </a:r>
            <a:r>
              <a:rPr lang="en-US" sz="1200" b="1" dirty="0" smtClean="0"/>
              <a:t>USAID</a:t>
            </a:r>
            <a:endParaRPr lang="en-US" sz="1200" b="1" dirty="0"/>
          </a:p>
        </p:txBody>
      </p:sp>
    </p:spTree>
    <p:extLst>
      <p:ext uri="{BB962C8B-B14F-4D97-AF65-F5344CB8AC3E}">
        <p14:creationId xmlns:p14="http://schemas.microsoft.com/office/powerpoint/2010/main" val="1874592753"/>
      </p:ext>
    </p:extLst>
  </p:cSld>
  <p:clrMapOvr>
    <a:masterClrMapping/>
  </p:clrMapOvr>
  <p:transition spd="slow">
    <p:wipe dir="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524000"/>
            <a:ext cx="8075240" cy="4483291"/>
          </a:xfrm>
        </p:spPr>
        <p:txBody>
          <a:bodyPr>
            <a:normAutofit fontScale="55000" lnSpcReduction="20000"/>
          </a:bodyPr>
          <a:lstStyle/>
          <a:p>
            <a:pPr>
              <a:lnSpc>
                <a:spcPct val="170000"/>
              </a:lnSpc>
              <a:spcBef>
                <a:spcPts val="600"/>
              </a:spcBef>
              <a:spcAft>
                <a:spcPts val="600"/>
              </a:spcAft>
              <a:buClr>
                <a:schemeClr val="accent1">
                  <a:lumMod val="50000"/>
                </a:schemeClr>
              </a:buClr>
              <a:buSzPct val="135000"/>
              <a:buFont typeface="Wingdings 2" panose="05020102010507070707" pitchFamily="18" charset="2"/>
              <a:buChar char="P"/>
            </a:pPr>
            <a:r>
              <a:rPr lang="ka-GE" sz="2800" b="0" dirty="0"/>
              <a:t>მოსარგებლეთა უმრავლესობა მიუთითებს </a:t>
            </a:r>
            <a:r>
              <a:rPr lang="ka-GE" sz="2800" dirty="0"/>
              <a:t>თავისუფალი არჩევანის </a:t>
            </a:r>
            <a:r>
              <a:rPr lang="ka-GE" sz="2800" b="0" dirty="0"/>
              <a:t>უფლებაზე, როგორც საყოველთაო ჯანდაცვის პროგრამის ერთ-ერთ მთავარ დადებით მხარეზე</a:t>
            </a:r>
            <a:r>
              <a:rPr lang="ka-GE" sz="2800" b="0" dirty="0" smtClean="0"/>
              <a:t>;</a:t>
            </a:r>
            <a:endParaRPr lang="en-US" sz="2800" b="0" dirty="0" smtClean="0"/>
          </a:p>
          <a:p>
            <a:pPr lvl="0">
              <a:lnSpc>
                <a:spcPct val="170000"/>
              </a:lnSpc>
              <a:spcBef>
                <a:spcPts val="600"/>
              </a:spcBef>
              <a:spcAft>
                <a:spcPts val="600"/>
              </a:spcAft>
              <a:buClr>
                <a:schemeClr val="accent1">
                  <a:lumMod val="50000"/>
                </a:schemeClr>
              </a:buClr>
              <a:buSzPct val="135000"/>
              <a:buFont typeface="Wingdings 2" panose="05020102010507070707" pitchFamily="18" charset="2"/>
              <a:buChar char="P"/>
            </a:pPr>
            <a:r>
              <a:rPr lang="ka-GE" sz="2800" b="0" dirty="0" smtClean="0"/>
              <a:t>მომსახურების </a:t>
            </a:r>
            <a:r>
              <a:rPr lang="ka-GE" sz="2800" b="0" dirty="0"/>
              <a:t>ცალკეული კომპონენტებით კმაყოფილების შეფასებამ ამასთანავე აჩვენა, რომ </a:t>
            </a:r>
            <a:r>
              <a:rPr lang="ka-GE" sz="2800" dirty="0"/>
              <a:t>უკმაყოფილების ყველაზე მაღალი მაჩვენებელი  (7.6%) სასურველი მომსახურების მიღებამდე </a:t>
            </a:r>
            <a:r>
              <a:rPr lang="ka-GE" sz="2800" dirty="0" smtClean="0"/>
              <a:t>„ლოდინის </a:t>
            </a:r>
            <a:r>
              <a:rPr lang="ka-GE" sz="2800" dirty="0"/>
              <a:t>პერიოდის ხანგრძლოვობაზე” მოდის; </a:t>
            </a:r>
          </a:p>
          <a:p>
            <a:pPr lvl="0">
              <a:lnSpc>
                <a:spcPct val="170000"/>
              </a:lnSpc>
              <a:spcBef>
                <a:spcPts val="600"/>
              </a:spcBef>
              <a:spcAft>
                <a:spcPts val="600"/>
              </a:spcAft>
              <a:buClr>
                <a:schemeClr val="accent1">
                  <a:lumMod val="50000"/>
                </a:schemeClr>
              </a:buClr>
              <a:buSzPct val="135000"/>
              <a:buFont typeface="Wingdings 2" panose="05020102010507070707" pitchFamily="18" charset="2"/>
              <a:buChar char="P"/>
            </a:pPr>
            <a:r>
              <a:rPr lang="ka-GE" sz="2800" b="0" dirty="0"/>
              <a:t>პროგრამისათვის </a:t>
            </a:r>
            <a:r>
              <a:rPr lang="ka-GE" sz="2800" dirty="0"/>
              <a:t>მედიკამენტების ანაზღაურების კომპონენტის დამატების სურვილი გამოთქვა გეგმიური ამბულატორიის სერვისების კომპონენტით გამოკითხულთა 78%-მა და სტაციონარული სერვისების კომპონენტით გამოკითხულთა 60%-მა</a:t>
            </a:r>
            <a:r>
              <a:rPr lang="ka-GE" sz="2800" dirty="0" smtClean="0"/>
              <a:t>;</a:t>
            </a:r>
            <a:endParaRPr lang="en-US" sz="2800" dirty="0"/>
          </a:p>
        </p:txBody>
      </p:sp>
      <p:pic>
        <p:nvPicPr>
          <p:cNvPr id="4" name="Picture 2" descr="C:\Users\mmaghlakelidze\Desktop\logo_SSA.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320604" y="6106209"/>
            <a:ext cx="845765" cy="751791"/>
          </a:xfrm>
          <a:prstGeom prst="rect">
            <a:avLst/>
          </a:prstGeom>
          <a:noFill/>
          <a:extLst>
            <a:ext uri="{909E8E84-426E-40DD-AFC4-6F175D3DCCD1}">
              <a14:hiddenFill xmlns:a14="http://schemas.microsoft.com/office/drawing/2010/main">
                <a:solidFill>
                  <a:srgbClr val="FFFFFF"/>
                </a:solidFill>
              </a14:hiddenFill>
            </a:ext>
          </a:extLst>
        </p:spPr>
      </p:pic>
      <p:sp>
        <p:nvSpPr>
          <p:cNvPr id="5" name="Title 2"/>
          <p:cNvSpPr txBox="1">
            <a:spLocks/>
          </p:cNvSpPr>
          <p:nvPr/>
        </p:nvSpPr>
        <p:spPr>
          <a:xfrm>
            <a:off x="457200" y="434210"/>
            <a:ext cx="8229600" cy="556389"/>
          </a:xfrm>
          <a:prstGeom prst="rect">
            <a:avLst/>
          </a:prstGeom>
        </p:spPr>
        <p:txBody>
          <a:bodyPr vert="horz" rtlCol="0" anchor="ctr">
            <a:normAutofit/>
            <a:scene3d>
              <a:camera prst="orthographicFront"/>
              <a:lightRig rig="soft" dir="t"/>
            </a:scene3d>
            <a:sp3d prstMaterial="softEdge">
              <a:bevelT w="25400" h="25400"/>
            </a:sp3d>
          </a:bodyPr>
          <a:lst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a:lstStyle>
          <a:p>
            <a:pPr algn="ctr"/>
            <a:r>
              <a:rPr lang="ka-GE" sz="2400" dirty="0">
                <a:solidFill>
                  <a:schemeClr val="tx1"/>
                </a:solidFill>
              </a:rPr>
              <a:t>პროგრამის პირველი წლის </a:t>
            </a:r>
            <a:r>
              <a:rPr lang="ka-GE" sz="2400" dirty="0" smtClean="0">
                <a:solidFill>
                  <a:schemeClr val="tx1"/>
                </a:solidFill>
              </a:rPr>
              <a:t>შეფასება</a:t>
            </a:r>
            <a:endParaRPr lang="en-US" sz="2400" dirty="0">
              <a:solidFill>
                <a:schemeClr val="tx1"/>
              </a:solidFill>
            </a:endParaRPr>
          </a:p>
        </p:txBody>
      </p:sp>
      <p:sp>
        <p:nvSpPr>
          <p:cNvPr id="6" name="TextBox 5"/>
          <p:cNvSpPr txBox="1"/>
          <p:nvPr/>
        </p:nvSpPr>
        <p:spPr>
          <a:xfrm>
            <a:off x="228600" y="6158938"/>
            <a:ext cx="2286000" cy="276999"/>
          </a:xfrm>
          <a:prstGeom prst="rect">
            <a:avLst/>
          </a:prstGeom>
          <a:noFill/>
        </p:spPr>
        <p:txBody>
          <a:bodyPr wrap="square" rtlCol="0">
            <a:spAutoFit/>
          </a:bodyPr>
          <a:lstStyle/>
          <a:p>
            <a:r>
              <a:rPr lang="en-US" sz="1200" b="1" dirty="0" smtClean="0"/>
              <a:t>WB</a:t>
            </a:r>
            <a:r>
              <a:rPr lang="ka-GE" sz="1200" b="1" dirty="0" smtClean="0"/>
              <a:t>, </a:t>
            </a:r>
            <a:r>
              <a:rPr lang="en-US" sz="1200" b="1" dirty="0" smtClean="0"/>
              <a:t>WHO </a:t>
            </a:r>
            <a:r>
              <a:rPr lang="ka-GE" sz="1200" b="1" dirty="0" smtClean="0"/>
              <a:t>და </a:t>
            </a:r>
            <a:r>
              <a:rPr lang="en-US" sz="1200" b="1" dirty="0" smtClean="0"/>
              <a:t>USAID</a:t>
            </a:r>
            <a:endParaRPr lang="en-US" sz="1200" b="1" dirty="0"/>
          </a:p>
        </p:txBody>
      </p:sp>
    </p:spTree>
    <p:extLst>
      <p:ext uri="{BB962C8B-B14F-4D97-AF65-F5344CB8AC3E}">
        <p14:creationId xmlns:p14="http://schemas.microsoft.com/office/powerpoint/2010/main" val="3238019012"/>
      </p:ext>
    </p:extLst>
  </p:cSld>
  <p:clrMapOvr>
    <a:masterClrMapping/>
  </p:clrMapOvr>
  <p:transition spd="slow">
    <p:wipe dir="r"/>
  </p:transition>
  <p:timing>
    <p:tnLst>
      <p:par>
        <p:cTn id="1" dur="indefinite" restart="never" nodeType="tmRoot"/>
      </p:par>
    </p:tnLst>
  </p:timing>
</p:sld>
</file>

<file path=ppt/theme/theme1.xml><?xml version="1.0" encoding="utf-8"?>
<a:theme xmlns:a="http://schemas.openxmlformats.org/drawingml/2006/main" name="დედათა და ბავშვთა შემთხვევების სტატისტიკა 11.09">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docProps/app.xml><?xml version="1.0" encoding="utf-8"?>
<Properties xmlns="http://schemas.openxmlformats.org/officeDocument/2006/extended-properties" xmlns:vt="http://schemas.openxmlformats.org/officeDocument/2006/docPropsVTypes">
  <Template>დედათა და ბავშვთა შემთხვევების სტატისტიკა 11.09</Template>
  <TotalTime>1695</TotalTime>
  <Words>3246</Words>
  <Application>Microsoft Office PowerPoint</Application>
  <PresentationFormat>On-screen Show (4:3)</PresentationFormat>
  <Paragraphs>290</Paragraphs>
  <Slides>41</Slides>
  <Notes>1</Notes>
  <HiddenSlides>0</HiddenSlides>
  <MMClips>0</MMClips>
  <ScaleCrop>false</ScaleCrop>
  <HeadingPairs>
    <vt:vector size="4" baseType="variant">
      <vt:variant>
        <vt:lpstr>Theme</vt:lpstr>
      </vt:variant>
      <vt:variant>
        <vt:i4>1</vt:i4>
      </vt:variant>
      <vt:variant>
        <vt:lpstr>Slide Titles</vt:lpstr>
      </vt:variant>
      <vt:variant>
        <vt:i4>41</vt:i4>
      </vt:variant>
    </vt:vector>
  </HeadingPairs>
  <TitlesOfParts>
    <vt:vector size="42" baseType="lpstr">
      <vt:lpstr>დედათა და ბავშვთა შემთხვევების სტატისტიკა 11.09</vt:lpstr>
      <vt:lpstr>  მიღწევები,    გამოწვევები,          ეფექტიანობის ამაღლება</vt:lpstr>
      <vt:lpstr>საყოველთაო ჯანდაცვის პროგრამა ამოქმედდა  2013 წლის 28 თებერვალს </vt:lpstr>
      <vt:lpstr>საყოველთაო ჯანდაცვის პროგრამა</vt:lpstr>
      <vt:lpstr>მოსახლეობის რეგისტრაცია მომსახურების მისაღებად</vt:lpstr>
      <vt:lpstr>პროგრამის I ეტაპი</vt:lpstr>
      <vt:lpstr>პროგრამის II ეტაპი</vt:lpstr>
      <vt:lpstr>პროგრამის II ეტაპი</vt:lpstr>
      <vt:lpstr>პროგრამის პირველი წლის შეფასება</vt:lpstr>
      <vt:lpstr>PowerPoint Presentation</vt:lpstr>
      <vt:lpstr>2014 წელი</vt:lpstr>
      <vt:lpstr>პროგრამის მოსარგებლეები:</vt:lpstr>
      <vt:lpstr>პროგრამის მიმდინარეობა</vt:lpstr>
      <vt:lpstr>საყოველთაო ჯანმრთელობის დაცვის პროგრამის ზედამხედველობის გაძლიერებისა და ხარჯების სტაბილიზაციის კუთხით განხორციელებული  ღონისძიებები: </vt:lpstr>
      <vt:lpstr>საყოველთაო ჯანმრთელობის დაცვის პროგრამის ზედამხედველობის გაძლიერებისა და ხარჯების სტაბილიზაციის კუთხით განხორციელებული ღონისძიებები: </vt:lpstr>
      <vt:lpstr>პროგრამის ფარგლებში დაფიქსირებული  შემთხვევების რაოდენობა აღემატება 3 მლნ-ს.</vt:lpstr>
      <vt:lpstr>პროგრამის ხარჯების სტრუქტურა  კომპონენტების მიხედვით (2013 – 2016 წ.)</vt:lpstr>
      <vt:lpstr>ჯანდაცვაზე მთლიანი დანახარჯების სტრუქტურა</vt:lpstr>
      <vt:lpstr>გატარებული რეფორმების ხარჯთეფექტიანობა</vt:lpstr>
      <vt:lpstr>თითოეულ შინამეურნეობაზე ჯანდაცვის სერვისებზე ჯიბიდან გადახდები წლის განმავლობაში, ლარი</vt:lpstr>
      <vt:lpstr>ჯიბიდან გადახდების წილი (OOP) ჯანდაცვაზე მთლიანი დანახარჯებიდან</vt:lpstr>
      <vt:lpstr>ჰოსპიტალიზაცია და ამბულატორიული ვიზიტები</vt:lpstr>
      <vt:lpstr>ბოლო 1 წლის განმავლობაში აღინიშნებოდა ხარჯების შედარებითი სტაბილიზაცია მთლიანად პროგრამისა და თითოეული კომპონენტის ფარგლებში:</vt:lpstr>
      <vt:lpstr>PowerPoint Presentation</vt:lpstr>
      <vt:lpstr> გამოწვევები </vt:lpstr>
      <vt:lpstr>გამოწვევები </vt:lpstr>
      <vt:lpstr>მოსარგებლეთა რაოდენობა</vt:lpstr>
      <vt:lpstr>2016 წელს დაფიქსირებული შემთხვევების რაოდენობა</vt:lpstr>
      <vt:lpstr>პროგრამის ხარჯების სტრუქტურა (2016 წ.)</vt:lpstr>
      <vt:lpstr>პროგრამის ზედამხედველობა მოიცავს შემდეგ ძირითად ეტაპებს:</vt:lpstr>
      <vt:lpstr>საყოველთაო ჯანმრთელობის დაცვის მართვის დეპარტამენტი</vt:lpstr>
      <vt:lpstr>მონიტორინგი (2016 წ.)</vt:lpstr>
      <vt:lpstr>ინპექტირება (შესრულებული სამუშაოს დამუშავება)</vt:lpstr>
      <vt:lpstr>კონტროლის დეპარტამენტი</vt:lpstr>
      <vt:lpstr>კონტროლი</vt:lpstr>
      <vt:lpstr>კონტროლი</vt:lpstr>
      <vt:lpstr>სსიპ სამედიცინო საქმიანობის რეგულირების სააგენტო</vt:lpstr>
      <vt:lpstr>PowerPoint Presentation</vt:lpstr>
      <vt:lpstr>ეფექტიანობის გაზრდის ღონისძიებები</vt:lpstr>
      <vt:lpstr>ეფექტიანობის გაზრდის ღონისძიებები</vt:lpstr>
      <vt:lpstr>ეფექტიანობის გაზრდის გზები</vt:lpstr>
      <vt:lpstr>ეფექტიანობის გაზრდის გზები</vt:lpstr>
    </vt:vector>
  </TitlesOfParts>
  <Company>molhsa</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Marine Baidauri</dc:creator>
  <cp:lastModifiedBy>maia maghlakelidze</cp:lastModifiedBy>
  <cp:revision>216</cp:revision>
  <dcterms:created xsi:type="dcterms:W3CDTF">2013-11-13T08:13:50Z</dcterms:created>
  <dcterms:modified xsi:type="dcterms:W3CDTF">2017-02-08T08:42:47Z</dcterms:modified>
</cp:coreProperties>
</file>